
<file path=[Content_Types].xml><?xml version="1.0" encoding="utf-8"?>
<Types xmlns="http://schemas.openxmlformats.org/package/2006/content-types">
  <Default Extension="png" ContentType="image/png"/>
  <Default Extension="bin"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theme/theme1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theme/theme13.xml" ContentType="application/vnd.openxmlformats-officedocument.theme+xml"/>
  <Override PartName="/ppt/slideLayouts/slideLayout235.xml" ContentType="application/vnd.openxmlformats-officedocument.presentationml.slideLayout+xml"/>
  <Override PartName="/ppt/theme/theme14.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387" r:id="rId7"/>
    <p:sldMasterId id="2147484433" r:id="rId8"/>
    <p:sldMasterId id="2147484440" r:id="rId9"/>
    <p:sldMasterId id="2147484455" r:id="rId10"/>
    <p:sldMasterId id="2147484475" r:id="rId11"/>
    <p:sldMasterId id="2147484504" r:id="rId12"/>
    <p:sldMasterId id="2147484516" r:id="rId13"/>
    <p:sldMasterId id="2147484544" r:id="rId14"/>
    <p:sldMasterId id="2147484546" r:id="rId15"/>
    <p:sldMasterId id="2147484550" r:id="rId16"/>
    <p:sldMasterId id="2147484552" r:id="rId17"/>
    <p:sldMasterId id="2147484565" r:id="rId18"/>
  </p:sldMasterIdLst>
  <p:notesMasterIdLst>
    <p:notesMasterId r:id="rId62"/>
  </p:notesMasterIdLst>
  <p:handoutMasterIdLst>
    <p:handoutMasterId r:id="rId63"/>
  </p:handoutMasterIdLst>
  <p:sldIdLst>
    <p:sldId id="256"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4" r:id="rId32"/>
    <p:sldId id="329" r:id="rId33"/>
    <p:sldId id="306" r:id="rId34"/>
    <p:sldId id="307" r:id="rId35"/>
    <p:sldId id="308" r:id="rId36"/>
    <p:sldId id="309" r:id="rId37"/>
    <p:sldId id="310" r:id="rId38"/>
    <p:sldId id="311" r:id="rId39"/>
    <p:sldId id="312" r:id="rId40"/>
    <p:sldId id="313" r:id="rId41"/>
    <p:sldId id="330" r:id="rId42"/>
    <p:sldId id="315" r:id="rId43"/>
    <p:sldId id="316" r:id="rId44"/>
    <p:sldId id="317" r:id="rId45"/>
    <p:sldId id="318" r:id="rId46"/>
    <p:sldId id="319" r:id="rId47"/>
    <p:sldId id="320" r:id="rId48"/>
    <p:sldId id="321" r:id="rId49"/>
    <p:sldId id="334" r:id="rId50"/>
    <p:sldId id="335" r:id="rId51"/>
    <p:sldId id="331" r:id="rId52"/>
    <p:sldId id="323" r:id="rId53"/>
    <p:sldId id="324" r:id="rId54"/>
    <p:sldId id="332" r:id="rId55"/>
    <p:sldId id="326" r:id="rId56"/>
    <p:sldId id="333" r:id="rId57"/>
    <p:sldId id="328" r:id="rId58"/>
    <p:sldId id="273" r:id="rId59"/>
    <p:sldId id="271" r:id="rId60"/>
    <p:sldId id="289"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D6B19-4AD1-4FB0-AB36-0CD4ACEE89ED}">
          <p14:sldIdLst>
            <p14:sldId id="256"/>
            <p14:sldId id="291"/>
            <p14:sldId id="292"/>
            <p14:sldId id="293"/>
            <p14:sldId id="294"/>
            <p14:sldId id="295"/>
            <p14:sldId id="296"/>
            <p14:sldId id="297"/>
            <p14:sldId id="298"/>
            <p14:sldId id="299"/>
            <p14:sldId id="300"/>
            <p14:sldId id="301"/>
            <p14:sldId id="302"/>
            <p14:sldId id="304"/>
            <p14:sldId id="329"/>
            <p14:sldId id="306"/>
            <p14:sldId id="307"/>
            <p14:sldId id="308"/>
            <p14:sldId id="309"/>
            <p14:sldId id="310"/>
            <p14:sldId id="311"/>
            <p14:sldId id="312"/>
            <p14:sldId id="313"/>
            <p14:sldId id="330"/>
            <p14:sldId id="315"/>
            <p14:sldId id="316"/>
            <p14:sldId id="317"/>
            <p14:sldId id="318"/>
            <p14:sldId id="319"/>
            <p14:sldId id="320"/>
            <p14:sldId id="321"/>
            <p14:sldId id="334"/>
            <p14:sldId id="335"/>
            <p14:sldId id="331"/>
            <p14:sldId id="323"/>
            <p14:sldId id="324"/>
            <p14:sldId id="332"/>
            <p14:sldId id="326"/>
            <p14:sldId id="333"/>
            <p14:sldId id="328"/>
            <p14:sldId id="273"/>
            <p14:sldId id="271"/>
          </p14:sldIdLst>
        </p14:section>
        <p14:section name="Appendix" id="{4B84B166-E271-4B57-9AED-765D601582BF}">
          <p14:sldIdLst>
            <p14:sldId id="2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282828"/>
    <a:srgbClr val="002050"/>
    <a:srgbClr val="767676"/>
    <a:srgbClr val="00188F"/>
    <a:srgbClr val="107C10"/>
    <a:srgbClr val="008272"/>
    <a:srgbClr val="B4009E"/>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803" autoAdjust="0"/>
  </p:normalViewPr>
  <p:slideViewPr>
    <p:cSldViewPr>
      <p:cViewPr varScale="1">
        <p:scale>
          <a:sx n="70" d="100"/>
          <a:sy n="70" d="100"/>
        </p:scale>
        <p:origin x="24" y="42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2/23/2017 10:36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2/23/2017 10:31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is used by every</a:t>
            </a:r>
            <a:r>
              <a:rPr lang="en-US" baseline="0" dirty="0"/>
              <a:t> Azure service directly or indirectly for data persistence and by nearly every MS services including O365 and Skype for Business on the enterprise side and OneDrive, Xbox and Skype on the consumer front</a:t>
            </a:r>
          </a:p>
          <a:p>
            <a:endParaRPr lang="en-US" baseline="0" dirty="0"/>
          </a:p>
          <a:p>
            <a:r>
              <a:rPr lang="en-US" baseline="0" dirty="0"/>
              <a:t>The Storage services have a number of capabilities that are common across the board…let’s go through each of them briefly.</a:t>
            </a:r>
          </a:p>
          <a:p>
            <a:endParaRPr lang="en-US" dirty="0"/>
          </a:p>
          <a:p>
            <a:r>
              <a:rPr lang="en-US" dirty="0"/>
              <a:t>Hyper Scale:</a:t>
            </a:r>
            <a:r>
              <a:rPr lang="en-US" baseline="0" dirty="0"/>
              <a:t> In 60 min, ~6B net new objects, ~70B transactions, ~2.5PB of data ingressed/egressed. In 1 yr: 52T net new objects, 613T transactions, 21EB of data…but more than that since the growth rate is also increasing over time.</a:t>
            </a:r>
          </a:p>
          <a:p>
            <a:endParaRPr lang="en-US" dirty="0"/>
          </a:p>
          <a:p>
            <a:r>
              <a:rPr lang="en-US" dirty="0"/>
              <a:t>Durable: Multiple</a:t>
            </a:r>
            <a:r>
              <a:rPr lang="en-US" baseline="0" dirty="0"/>
              <a:t> replicas with failure recovery and no data loss. One-click options for redundancy, including automatic geo-replication. Checksums and CRC scrubbing to protect against data corruption and  bit rot</a:t>
            </a:r>
          </a:p>
          <a:p>
            <a:endParaRPr lang="en-US" dirty="0"/>
          </a:p>
          <a:p>
            <a:r>
              <a:rPr lang="en-US" dirty="0"/>
              <a:t>Secure:</a:t>
            </a:r>
            <a:r>
              <a:rPr lang="en-US" baseline="0" dirty="0"/>
              <a:t> Wide variety of security options ranging from encryption at rest to easy client side encryption including key management with Azure KeyVault:  Azure’s HSM as a service</a:t>
            </a:r>
          </a:p>
          <a:p>
            <a:endParaRPr lang="en-US" baseline="0" dirty="0"/>
          </a:p>
          <a:p>
            <a:r>
              <a:rPr lang="en-US" baseline="0" dirty="0"/>
              <a:t>Highly Available: We recover from disk, node and rack level failures without you having to worry about it. We scale up and down dynamically based on amount of read/write traffic to your data</a:t>
            </a:r>
          </a:p>
          <a:p>
            <a:endParaRPr lang="en-US" baseline="0" dirty="0"/>
          </a:p>
          <a:p>
            <a:r>
              <a:rPr lang="en-US" baseline="0" dirty="0"/>
              <a:t>Open: We are platform agnostic and have support for using Storage from a wide variety of languages and development environments including .Net, Java, Python and Node.js as well as mobile platforms including iOS, Android and Xamarin</a:t>
            </a:r>
          </a:p>
          <a:p>
            <a:endParaRPr lang="en-US" dirty="0"/>
          </a:p>
          <a:p>
            <a:r>
              <a:rPr lang="en-US" dirty="0"/>
              <a:t>Hybrid: We have</a:t>
            </a:r>
            <a:r>
              <a:rPr lang="en-US" baseline="0" dirty="0"/>
              <a:t> a wide variety of partners that integrate with Azure Storage including backup companies like Commvault and Veritas that provide on-prem to cloud backup and storage companies like NetApp and EMC that provide hybrid storage on-ramps from their arrays to Azure Storage. We work with a number of cloud first storage startups like Panzura, Nasuni, Softnas, Talon and more. In addition we have our own first party services that provide tiered experiences from servers including Azure Backup, Azure Site Recovery and StorSimple</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11218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7069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0292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26</a:t>
            </a:fld>
            <a:endParaRPr lang="en-US"/>
          </a:p>
        </p:txBody>
      </p:sp>
    </p:spTree>
    <p:extLst>
      <p:ext uri="{BB962C8B-B14F-4D97-AF65-F5344CB8AC3E}">
        <p14:creationId xmlns:p14="http://schemas.microsoft.com/office/powerpoint/2010/main" val="3404822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7069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1224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Explain what is IOs (when explaining about IO and throughput)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472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769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1489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600"/>
              </a:spcBef>
              <a:buNone/>
            </a:pPr>
            <a:endParaRPr lang="en-US" sz="23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67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Tables are a</a:t>
            </a:r>
            <a:r>
              <a:rPr lang="en-US" baseline="0" dirty="0"/>
              <a:t> NoSQL service offering that is highly optimized for key/value data where a single row is being read or written to. Tables can have as many rows as needed and can be hundreds of TB to PBs in size (latter when sharded across multiple storage accounts). The storage service automatically load balances tables across hundreds of servers based on the load to the table without any action needed from the table owner.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1662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a:t>
            </a:r>
            <a:r>
              <a:rPr lang="en-US" b="1" baseline="0" dirty="0"/>
              <a:t>. The Azure Storage services span both categories. </a:t>
            </a:r>
          </a:p>
          <a:p>
            <a:endParaRPr lang="en-US" baseline="0" dirty="0"/>
          </a:p>
          <a:p>
            <a:r>
              <a:rPr lang="en-US" baseline="0" dirty="0"/>
              <a:t>On the IaaS side we provide </a:t>
            </a:r>
            <a:r>
              <a:rPr lang="en-US" b="1" baseline="0" dirty="0">
                <a:solidFill>
                  <a:srgbClr val="FF0000"/>
                </a:solidFill>
              </a:rPr>
              <a:t>single instance storage for VMs in the form of our Disks service and SMB shared storage which we call Azure Files.</a:t>
            </a:r>
          </a:p>
          <a:p>
            <a:endParaRPr lang="en-US" baseline="0" dirty="0"/>
          </a:p>
          <a:p>
            <a:r>
              <a:rPr lang="en-US" baseline="0" dirty="0"/>
              <a:t>On the PaaS side we provide an </a:t>
            </a:r>
            <a:r>
              <a:rPr lang="en-US" b="1" baseline="0" dirty="0"/>
              <a:t>unstructured object store called the Blob Storage service </a:t>
            </a:r>
            <a:r>
              <a:rPr lang="en-US" baseline="0" dirty="0"/>
              <a:t>which offers Exabyte scale and the ability to store trillions of objects across different tiers within the cloud. Our current cloud object storage tiers are </a:t>
            </a:r>
            <a:r>
              <a:rPr lang="en-US" b="1" baseline="0" dirty="0"/>
              <a:t>hot storage for higher performance and frequently accessed data </a:t>
            </a:r>
            <a:r>
              <a:rPr lang="en-US" baseline="0" dirty="0"/>
              <a:t>and </a:t>
            </a:r>
            <a:r>
              <a:rPr lang="en-US" b="1" baseline="0" dirty="0"/>
              <a:t>cool storage for active archives</a:t>
            </a:r>
            <a:r>
              <a:rPr lang="en-US" baseline="0" dirty="0"/>
              <a:t>. In addition to unstructured data, we also have the </a:t>
            </a:r>
            <a:r>
              <a:rPr lang="en-US" b="1" baseline="0" dirty="0"/>
              <a:t>NoSQL Tables service for semi-structured and structured data </a:t>
            </a:r>
            <a:r>
              <a:rPr lang="en-US" baseline="0" dirty="0"/>
              <a:t>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42553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baseline="0" dirty="0"/>
              <a:t>Replication strategy 					LRS    ZRS    GRS   RA-GRS </a:t>
            </a:r>
          </a:p>
          <a:p>
            <a:r>
              <a:rPr lang="en-US" sz="900" b="0" i="0" u="none" strike="noStrike" baseline="0" dirty="0"/>
              <a:t>Data is replicated across multiple datacenters. 			No     Yes     </a:t>
            </a:r>
            <a:r>
              <a:rPr lang="en-US" sz="900" b="0" i="0" u="none" strike="noStrike" baseline="0" dirty="0" err="1"/>
              <a:t>Yes</a:t>
            </a:r>
            <a:r>
              <a:rPr lang="en-US" sz="900" b="0" i="0" u="none" strike="noStrike" baseline="0" dirty="0"/>
              <a:t>    </a:t>
            </a:r>
            <a:r>
              <a:rPr lang="en-US" sz="900" b="0" i="0" u="none" strike="noStrike" baseline="0" dirty="0" err="1"/>
              <a:t>Yes</a:t>
            </a:r>
            <a:r>
              <a:rPr lang="en-US" sz="900" b="0" i="0" u="none" strike="noStrike" baseline="0" dirty="0"/>
              <a:t> </a:t>
            </a:r>
          </a:p>
          <a:p>
            <a:r>
              <a:rPr lang="en-US" sz="900" b="0" i="0" u="none" strike="noStrike" baseline="0" dirty="0"/>
              <a:t>Data can be read from the secondary location as well as from the primary location. 	No     </a:t>
            </a:r>
            <a:r>
              <a:rPr lang="en-US" sz="900" b="0" i="0" u="none" strike="noStrike" baseline="0" dirty="0" err="1"/>
              <a:t>No</a:t>
            </a:r>
            <a:r>
              <a:rPr lang="en-US" sz="900" b="0" i="0" u="none" strike="noStrike" baseline="0" dirty="0"/>
              <a:t>      </a:t>
            </a:r>
            <a:r>
              <a:rPr lang="en-US" sz="900" b="0" i="0" u="none" strike="noStrike" baseline="0" dirty="0" err="1"/>
              <a:t>No</a:t>
            </a:r>
            <a:r>
              <a:rPr lang="en-US" sz="900" b="0" i="0" u="none" strike="noStrike" baseline="0" dirty="0"/>
              <a:t>    Yes </a:t>
            </a:r>
          </a:p>
          <a:p>
            <a:r>
              <a:rPr lang="en-US" sz="900" b="0" i="0" u="none" strike="noStrike" baseline="0" dirty="0"/>
              <a:t>Number of copies of data maintained on separate nodes. 			3         3         6       6</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8926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6544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1429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architecture.</a:t>
            </a:r>
          </a:p>
          <a:p>
            <a:endParaRPr lang="en-US" dirty="0"/>
          </a:p>
          <a:p>
            <a:r>
              <a:rPr lang="en-US" sz="900" kern="1200" dirty="0">
                <a:solidFill>
                  <a:schemeClr val="tx1"/>
                </a:solidFill>
                <a:effectLst/>
                <a:latin typeface="Segoe UI Light" pitchFamily="34" charset="0"/>
                <a:ea typeface="+mn-ea"/>
                <a:cs typeface="+mn-cs"/>
              </a:rPr>
              <a:t>If you take only one thing away from this talk it is this. WHAT you decide to use for your Partition Key is critically important to having a successful table design. The reason for is that in Azure your Partition Key determines how we group your data, how we dynamically allocate resources to load balance your data, and if you will be able to do “Batch” transactions against that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 good Partition key allows us to scale out your service and give you 1000s of transactions per second without any additional work on your part.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what makes a good Partition key? Azure Storage is a range based partitioning system so if your keys are spread out over the Lexi-graphical key space that gives us the best change to observe your query patterns and scale out your data set appropriately.</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 relational database such as SQL Server, your clustered index determines how your data is stored on disk. A common pattern is to use an INT for your Primary Key, however in Azure Table Storage that would be considered and anti-pattern and not enable your application to scale.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We’ve just scratched the surface here, there is a lot more detail in the Azure Tables Design Guide which will go into depth on choosing the right keys, building composite keys for query flexibility, and avoiding bad patterns.</a:t>
            </a:r>
          </a:p>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6071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671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a:t>
            </a:r>
          </a:p>
          <a:p>
            <a:r>
              <a:rPr lang="en-US" sz="2800" dirty="0"/>
              <a:t>For most object storage needs</a:t>
            </a:r>
          </a:p>
          <a:p>
            <a:r>
              <a:rPr lang="en-US" sz="2800" dirty="0"/>
              <a:t>Optimized for sequential access</a:t>
            </a:r>
          </a:p>
          <a:p>
            <a:r>
              <a:rPr lang="en-US" sz="2800" dirty="0"/>
              <a:t>Each blob is made up of blocks</a:t>
            </a:r>
          </a:p>
          <a:p>
            <a:r>
              <a:rPr lang="en-US" sz="2800" dirty="0"/>
              <a:t>Append Blobs:</a:t>
            </a:r>
          </a:p>
          <a:p>
            <a:r>
              <a:rPr lang="en-US" sz="2800" dirty="0"/>
              <a:t>Similar to Block Blobs</a:t>
            </a:r>
          </a:p>
          <a:p>
            <a:r>
              <a:rPr lang="en-US" sz="2800" dirty="0"/>
              <a:t>Can only append blocks to the end of the blob</a:t>
            </a:r>
          </a:p>
          <a:p>
            <a:r>
              <a:rPr lang="en-US" sz="2800" dirty="0"/>
              <a:t>Optimized</a:t>
            </a:r>
            <a:r>
              <a:rPr lang="en-US" sz="2800" baseline="0" dirty="0"/>
              <a:t> for multi-writer append scenarios (logging, etc.)</a:t>
            </a:r>
          </a:p>
          <a:p>
            <a:r>
              <a:rPr lang="en-US" sz="2800" dirty="0"/>
              <a:t>Page Blobs:</a:t>
            </a:r>
          </a:p>
          <a:p>
            <a:r>
              <a:rPr lang="en-US" sz="2800" dirty="0"/>
              <a:t>Optimized for random reads and writes</a:t>
            </a:r>
          </a:p>
          <a:p>
            <a:r>
              <a:rPr lang="en-US" sz="2800" dirty="0"/>
              <a:t>Collection of 512 byte pages</a:t>
            </a:r>
          </a:p>
          <a:p>
            <a:r>
              <a:rPr lang="en-US" sz="2800" dirty="0"/>
              <a:t>Support for sparse files</a:t>
            </a:r>
          </a:p>
          <a:p>
            <a:endParaRPr lang="en-US" sz="2800" dirty="0"/>
          </a:p>
          <a:p>
            <a:r>
              <a:rPr lang="en-US" dirty="0"/>
              <a:t>Focus of the rest of this talk is Block Blobs</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754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delete all snapshots of a bloc</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2/23/2017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41236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6.xml"/><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3" Type="http://schemas.openxmlformats.org/officeDocument/2006/relationships/image" Target="../media/image11.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bin"/><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userDrawn="1"/>
        </p:nvPicPr>
        <p:blipFill>
          <a:blip r:embed="rId3"/>
          <a:stretch>
            <a:fillRect/>
          </a:stretch>
        </p:blipFill>
        <p:spPr>
          <a:xfrm>
            <a:off x="6791902" y="976982"/>
            <a:ext cx="5656489" cy="5707333"/>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74702" y="1211287"/>
            <a:ext cx="7315200" cy="365757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0470"/>
            <a:ext cx="7315200" cy="182959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0384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4868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132628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6121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3288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300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5451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58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8953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528978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9834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2955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0210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3253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5095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809580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6813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13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3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605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737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083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782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019207"/>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Tree>
    <p:extLst>
      <p:ext uri="{BB962C8B-B14F-4D97-AF65-F5344CB8AC3E}">
        <p14:creationId xmlns:p14="http://schemas.microsoft.com/office/powerpoint/2010/main" val="605035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080196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18187" y="1439654"/>
            <a:ext cx="11400103" cy="2465355"/>
          </a:xfrm>
        </p:spPr>
        <p:txBody>
          <a:bodyPr/>
          <a:lstStyle>
            <a:lvl1pPr>
              <a:lnSpc>
                <a:spcPct val="90000"/>
              </a:lnSpc>
              <a:buSzPct val="100000"/>
              <a:buFont typeface="Arial" pitchFamily="34" charset="0"/>
              <a:buChar char="•"/>
              <a:defRPr>
                <a:solidFill>
                  <a:schemeClr val="bg1">
                    <a:lumMod val="75000"/>
                  </a:schemeClr>
                </a:solidFill>
              </a:defRPr>
            </a:lvl1pPr>
            <a:lvl2pPr algn="l" defTabSz="924936" rtl="0" eaLnBrk="1" latinLnBrk="0" hangingPunct="1">
              <a:lnSpc>
                <a:spcPct val="90000"/>
              </a:lnSpc>
              <a:spcBef>
                <a:spcPct val="20000"/>
              </a:spcBef>
              <a:buClr>
                <a:srgbClr val="777777"/>
              </a:buClr>
              <a:buSzPct val="100000"/>
              <a:buFont typeface="Segoe" pitchFamily="34" charset="0"/>
              <a:buChar char="−"/>
              <a:defRPr lang="en-US" sz="2856" kern="1200" dirty="0" smtClean="0">
                <a:solidFill>
                  <a:schemeClr val="bg1">
                    <a:lumMod val="75000"/>
                  </a:schemeClr>
                </a:solidFill>
                <a:latin typeface="+mn-lt"/>
                <a:ea typeface="+mn-ea"/>
                <a:cs typeface="+mn-cs"/>
              </a:defRPr>
            </a:lvl2pPr>
            <a:lvl3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3pPr>
            <a:lvl4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4pPr>
            <a:lvl5pPr algn="l" defTabSz="924936" rtl="0" eaLnBrk="1" latinLnBrk="0" hangingPunct="1">
              <a:lnSpc>
                <a:spcPct val="90000"/>
              </a:lnSpc>
              <a:spcBef>
                <a:spcPct val="20000"/>
              </a:spcBef>
              <a:buClr>
                <a:srgbClr val="777777"/>
              </a:buClr>
              <a:buSzPct val="100000"/>
              <a:buFont typeface="Segoe" pitchFamily="34" charset="0"/>
              <a:buChar char="−"/>
              <a:defRPr lang="en-US" sz="2448" kern="1200" dirty="0">
                <a:solidFill>
                  <a:schemeClr val="bg1">
                    <a:lumMod val="75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1219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6475" cy="803075"/>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r>
              <a:rPr lang="en-US"/>
              <a:t>Click to edit Master title style</a:t>
            </a:r>
            <a:endParaRPr lang="en-US" dirty="0"/>
          </a:p>
        </p:txBody>
      </p:sp>
      <p:sp>
        <p:nvSpPr>
          <p:cNvPr id="4" name="Slide Number Placeholder 2"/>
          <p:cNvSpPr>
            <a:spLocks noGrp="1"/>
          </p:cNvSpPr>
          <p:nvPr>
            <p:ph type="sldNum" sz="quarter" idx="11"/>
          </p:nvPr>
        </p:nvSpPr>
        <p:spPr>
          <a:xfrm>
            <a:off x="9223719" y="6482891"/>
            <a:ext cx="2901844" cy="372394"/>
          </a:xfrm>
          <a:prstGeom prst="rect">
            <a:avLst/>
          </a:prstGeom>
        </p:spPr>
        <p:txBody>
          <a:bodyPr/>
          <a:lstStyle>
            <a:lvl1pPr>
              <a:defRPr sz="1088">
                <a:solidFill>
                  <a:schemeClr val="tx1"/>
                </a:solidFill>
              </a:defRPr>
            </a:lvl1pPr>
          </a:lstStyle>
          <a:p>
            <a:fld id="{74A398B2-5A34-1A4A-811E-F4027282568C}" type="slidenum">
              <a:rPr lang="en-US" smtClean="0">
                <a:solidFill>
                  <a:srgbClr val="292929"/>
                </a:solidFill>
              </a:rPr>
              <a:pPr/>
              <a:t>‹#›</a:t>
            </a:fld>
            <a:endParaRPr lang="en-US" dirty="0">
              <a:solidFill>
                <a:srgbClr val="292929"/>
              </a:solidFill>
            </a:endParaRPr>
          </a:p>
        </p:txBody>
      </p:sp>
      <p:sp>
        <p:nvSpPr>
          <p:cNvPr id="5" name="Content Placeholder 2"/>
          <p:cNvSpPr>
            <a:spLocks noGrp="1"/>
          </p:cNvSpPr>
          <p:nvPr>
            <p:ph idx="1"/>
          </p:nvPr>
        </p:nvSpPr>
        <p:spPr>
          <a:xfrm>
            <a:off x="207274" y="1010320"/>
            <a:ext cx="11918289" cy="5181130"/>
          </a:xfrm>
          <a:noFill/>
        </p:spPr>
        <p:txBody>
          <a:bodyPr lIns="182880" tIns="91440" rIns="91440" bIns="91440">
            <a:normAutofit/>
          </a:bodyPr>
          <a:lstStyle>
            <a:lvl1pPr marL="310865" indent="-310865">
              <a:lnSpc>
                <a:spcPct val="100000"/>
              </a:lnSpc>
              <a:buFont typeface="Arial" pitchFamily="34" charset="0"/>
              <a:buChar char="•"/>
              <a:defRPr/>
            </a:lvl1pPr>
            <a:lvl2pPr marL="621731" indent="-306547">
              <a:lnSpc>
                <a:spcPct val="100000"/>
              </a:lnSpc>
              <a:buFont typeface="Arial" pitchFamily="34" charset="0"/>
              <a:buChar char="•"/>
              <a:defRPr/>
            </a:lvl2pPr>
            <a:lvl3pPr marL="932596" indent="-310865">
              <a:lnSpc>
                <a:spcPct val="100000"/>
              </a:lnSpc>
              <a:buFont typeface="Arial" pitchFamily="34" charset="0"/>
              <a:buChar char="•"/>
              <a:defRPr/>
            </a:lvl3pPr>
            <a:lvl4pPr marL="1243463" indent="-310865">
              <a:lnSpc>
                <a:spcPct val="100000"/>
              </a:lnSpc>
              <a:buFont typeface="Arial" pitchFamily="34" charset="0"/>
              <a:buChar char="•"/>
              <a:defRPr/>
            </a:lvl4pPr>
            <a:lvl5pPr marL="1554328" indent="-310865">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1748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1283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606"/>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38346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9" y="296910"/>
            <a:ext cx="11725174" cy="914365"/>
          </a:xfrm>
        </p:spPr>
        <p:txBody>
          <a:bodyPr/>
          <a:lstStyle>
            <a:lvl1pPr>
              <a:defRPr sz="434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697074"/>
            <a:ext cx="10972800" cy="1470531"/>
          </a:xfrm>
        </p:spPr>
        <p:txBody>
          <a:bodyPr/>
          <a:lstStyle>
            <a:lvl1pPr>
              <a:defRPr sz="1950">
                <a:gradFill>
                  <a:gsLst>
                    <a:gs pos="1250">
                      <a:schemeClr val="tx1"/>
                    </a:gs>
                    <a:gs pos="100000">
                      <a:schemeClr val="tx1"/>
                    </a:gs>
                  </a:gsLst>
                  <a:lin ang="5400000" scaled="0"/>
                </a:gradFill>
                <a:latin typeface="+mn-lt"/>
              </a:defRPr>
            </a:lvl1pPr>
            <a:lvl2pPr>
              <a:defRPr sz="1801"/>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152296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3722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99503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0763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11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7220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45040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827503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8969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65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rotWithShape="1">
          <a:blip r:embed="rId2">
            <a:extLst>
              <a:ext uri="{28A0092B-C50C-407E-A947-70E740481C1C}">
                <a14:useLocalDpi xmlns:a14="http://schemas.microsoft.com/office/drawing/2010/main" val="0"/>
              </a:ext>
            </a:extLst>
          </a:blip>
          <a:srcRect r="-26"/>
          <a:stretch/>
        </p:blipFill>
        <p:spPr bwMode="auto">
          <a:xfrm>
            <a:off x="1587" y="0"/>
            <a:ext cx="12434888" cy="699293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8158164" y="2374900"/>
            <a:ext cx="2827337" cy="280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6"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34346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5" name="Rectangle 4"/>
          <p:cNvSpPr/>
          <p:nvPr userDrawn="1"/>
        </p:nvSpPr>
        <p:spPr bwMode="auto">
          <a:xfrm>
            <a:off x="277814" y="296863"/>
            <a:ext cx="6397625" cy="64008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215854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0146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dirty="0"/>
              <a:t>Click to edit Master title style</a:t>
            </a:r>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dirty="0"/>
              <a:t>Click to edit Master subtitle style</a:t>
            </a:r>
          </a:p>
        </p:txBody>
      </p:sp>
    </p:spTree>
    <p:extLst>
      <p:ext uri="{BB962C8B-B14F-4D97-AF65-F5344CB8AC3E}">
        <p14:creationId xmlns:p14="http://schemas.microsoft.com/office/powerpoint/2010/main" val="14397089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303">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26610321"/>
      </p:ext>
    </p:extLst>
  </p:cSld>
  <p:clrMapOvr>
    <a:masterClrMapping/>
  </p:clrMapOvr>
  <p:transition>
    <p:fade/>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 Gre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82880" tIns="45720" rIns="182880" bIns="45720" rtlCol="0" anchor="t">
            <a:noAutofit/>
          </a:bodyPr>
          <a:lstStyle>
            <a:lvl1pPr>
              <a:defRPr lang="en-US" sz="5303" dirty="0"/>
            </a:lvl1pPr>
          </a:lstStyle>
          <a:p>
            <a:pPr lvl="0"/>
            <a:r>
              <a:rPr lang="en-US" dirty="0"/>
              <a:t>Click to edit Master title style</a:t>
            </a:r>
          </a:p>
        </p:txBody>
      </p:sp>
      <p:sp>
        <p:nvSpPr>
          <p:cNvPr id="5" name="Rectangle 4"/>
          <p:cNvSpPr/>
          <p:nvPr userDrawn="1"/>
        </p:nvSpPr>
        <p:spPr>
          <a:xfrm>
            <a:off x="5332119" y="6456049"/>
            <a:ext cx="1772238" cy="286306"/>
          </a:xfrm>
          <a:prstGeom prst="rect">
            <a:avLst/>
          </a:prstGeom>
        </p:spPr>
        <p:txBody>
          <a:bodyPr wrap="none">
            <a:spAutoFit/>
          </a:bodyPr>
          <a:lstStyle/>
          <a:p>
            <a:pPr algn="ctr" defTabSz="932418">
              <a:defRPr/>
            </a:pPr>
            <a:r>
              <a:rPr lang="en-US" sz="1224" dirty="0">
                <a:solidFill>
                  <a:prstClr val="black">
                    <a:tint val="75000"/>
                  </a:prstClr>
                </a:solidFill>
                <a:latin typeface="Segoe UI Light" panose="020B0502040204020203" pitchFamily="34" charset="0"/>
                <a:cs typeface="Segoe UI Light" panose="020B0502040204020203" pitchFamily="34" charset="0"/>
              </a:rPr>
              <a:t>HIGHLY CONFIDENTIAL</a:t>
            </a:r>
          </a:p>
        </p:txBody>
      </p:sp>
    </p:spTree>
    <p:extLst>
      <p:ext uri="{BB962C8B-B14F-4D97-AF65-F5344CB8AC3E}">
        <p14:creationId xmlns:p14="http://schemas.microsoft.com/office/powerpoint/2010/main" val="35548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096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7" y="3449638"/>
            <a:ext cx="608013" cy="60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nvPr>
        </p:nvSpPr>
        <p:spPr>
          <a:xfrm>
            <a:off x="274320" y="292082"/>
            <a:ext cx="11887200" cy="946413"/>
          </a:xfrm>
          <a:prstGeom prst="rect">
            <a:avLst/>
          </a:prstGeom>
        </p:spPr>
        <p:txBody>
          <a:bodyPr/>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p:nvPr>
        </p:nvSpPr>
        <p:spPr>
          <a:xfrm>
            <a:off x="274638" y="2125663"/>
            <a:ext cx="10058400" cy="9440914"/>
          </a:xfrm>
          <a:prstGeom prst="rect">
            <a:avLst/>
          </a:prstGeom>
        </p:spPr>
        <p:txBody>
          <a:bodyPr/>
          <a:lstStyle>
            <a:lvl1pPr marL="0" indent="0">
              <a:buNone/>
              <a:defRPr sz="16624">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Tree>
    <p:extLst>
      <p:ext uri="{BB962C8B-B14F-4D97-AF65-F5344CB8AC3E}">
        <p14:creationId xmlns:p14="http://schemas.microsoft.com/office/powerpoint/2010/main" val="848185056"/>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1"/>
            <a:ext cx="12436475" cy="6994525"/>
          </a:xfrm>
          <a:prstGeom prst="rect">
            <a:avLst/>
          </a:prstGeom>
        </p:spPr>
      </p:pic>
      <p:sp>
        <p:nvSpPr>
          <p:cNvPr id="14" name="Rectangle 13"/>
          <p:cNvSpPr/>
          <p:nvPr userDrawn="1"/>
        </p:nvSpPr>
        <p:spPr bwMode="auto">
          <a:xfrm>
            <a:off x="274639" y="2993723"/>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3" y="3290017"/>
            <a:ext cx="6295120" cy="1942924"/>
          </a:xfrm>
        </p:spPr>
        <p:txBody>
          <a:bodyPr/>
          <a:lstStyle>
            <a:lvl1pPr>
              <a:defRPr sz="601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83494" y="5743632"/>
            <a:ext cx="5834745" cy="690587"/>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25466" y="534989"/>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8275" y="5102482"/>
            <a:ext cx="11887201" cy="499107"/>
          </a:xfrm>
        </p:spPr>
        <p:txBody>
          <a:bodyPr>
            <a:spAutoFit/>
          </a:bodyPr>
          <a:lstStyle>
            <a:lvl1pPr marL="0" indent="0">
              <a:buNone/>
              <a:defRPr sz="2244" b="1" i="0">
                <a:solidFill>
                  <a:schemeClr val="bg1"/>
                </a:solidFill>
                <a:latin typeface="Segoe UI" charset="0"/>
                <a:ea typeface="Segoe UI" charset="0"/>
                <a:cs typeface="Segoe UI" charset="0"/>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841695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066669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7352055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99454"/>
            <a:ext cx="11888786" cy="91757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410927"/>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
        <p:nvSpPr>
          <p:cNvPr id="4" name="Text Placeholder 5"/>
          <p:cNvSpPr>
            <a:spLocks noGrp="1"/>
          </p:cNvSpPr>
          <p:nvPr>
            <p:ph type="body" sz="quarter" idx="11"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328221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42747623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42310407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33427002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6602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0399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089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979651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05166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1093944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Title with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74638" y="466302"/>
            <a:ext cx="11887201"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PAGE HEADER</a:t>
            </a:r>
          </a:p>
        </p:txBody>
      </p:sp>
    </p:spTree>
    <p:extLst>
      <p:ext uri="{BB962C8B-B14F-4D97-AF65-F5344CB8AC3E}">
        <p14:creationId xmlns:p14="http://schemas.microsoft.com/office/powerpoint/2010/main" val="14312885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2" y="6078668"/>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2"/>
            <a:ext cx="3288506" cy="704345"/>
          </a:xfrm>
          <a:prstGeom prst="rect">
            <a:avLst/>
          </a:prstGeom>
        </p:spPr>
      </p:pic>
    </p:spTree>
    <p:extLst>
      <p:ext uri="{BB962C8B-B14F-4D97-AF65-F5344CB8AC3E}">
        <p14:creationId xmlns:p14="http://schemas.microsoft.com/office/powerpoint/2010/main" val="263714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4618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46163"/>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13155160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676943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136277"/>
            <a:ext cx="11887201" cy="470856"/>
          </a:xfrm>
        </p:spPr>
        <p:txBody>
          <a:bodyPr>
            <a:spAutoFit/>
          </a:bodyPr>
          <a:lstStyle>
            <a:lvl1pPr marL="0" indent="0">
              <a:buNone/>
              <a:defRPr sz="2040" b="1">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399432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3"/>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9065171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0118813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7485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9135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7618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386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836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0751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3837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621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80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5790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6217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556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414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88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60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5655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606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0714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2788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2071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61240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12678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0123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469731" y="6563488"/>
            <a:ext cx="1429913" cy="372394"/>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950011" y="1449981"/>
            <a:ext cx="11009249" cy="738664"/>
          </a:xfrm>
        </p:spPr>
        <p:txBody>
          <a:bodyPr/>
          <a:lstStyle/>
          <a:p>
            <a:pPr lvl="0"/>
            <a:r>
              <a:rPr lang="en-US"/>
              <a:t>Edit Master text styles</a:t>
            </a:r>
          </a:p>
        </p:txBody>
      </p:sp>
    </p:spTree>
    <p:extLst>
      <p:ext uri="{BB962C8B-B14F-4D97-AF65-F5344CB8AC3E}">
        <p14:creationId xmlns:p14="http://schemas.microsoft.com/office/powerpoint/2010/main" val="1163585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864093-F89F-4AF7-B5B5-749415D5BE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75648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6" name="Rectangle 5"/>
          <p:cNvSpPr/>
          <p:nvPr/>
        </p:nvSpPr>
        <p:spPr bwMode="hidden">
          <a:xfrm>
            <a:off x="5" y="6752766"/>
            <a:ext cx="12436474" cy="247543"/>
          </a:xfrm>
          <a:prstGeom prst="rect">
            <a:avLst/>
          </a:prstGeom>
          <a:solidFill>
            <a:srgbClr val="005C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698" tIns="38849" rIns="38849" bIns="77698" numCol="1" spcCol="0" rtlCol="0" fromWordArt="0" anchor="b" anchorCtr="0" forceAA="0" compatLnSpc="1">
            <a:prstTxWarp prst="textNoShape">
              <a:avLst/>
            </a:prstTxWarp>
            <a:noAutofit/>
          </a:bodyPr>
          <a:lstStyle/>
          <a:p>
            <a:pPr lvl="0" algn="ctr" defTabSz="776722" fontAlgn="base">
              <a:spcBef>
                <a:spcPct val="0"/>
              </a:spcBef>
              <a:spcAft>
                <a:spcPct val="0"/>
              </a:spcAft>
            </a:pPr>
            <a:endParaRPr lang="en-US" sz="1836" spc="-42" dirty="0" err="1">
              <a:gradFill>
                <a:gsLst>
                  <a:gs pos="100000">
                    <a:srgbClr val="FFFFFF"/>
                  </a:gs>
                  <a:gs pos="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29662" y="233152"/>
            <a:ext cx="11375536" cy="847540"/>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2" y="1476624"/>
            <a:ext cx="11375536" cy="1287660"/>
          </a:xfrm>
        </p:spPr>
        <p:txBody>
          <a:bodyPr/>
          <a:lstStyle>
            <a:lvl1pPr marL="0" indent="0">
              <a:spcBef>
                <a:spcPts val="0"/>
              </a:spcBef>
              <a:spcAft>
                <a:spcPts val="1028"/>
              </a:spcAft>
              <a:buNone/>
              <a:defRPr sz="4590" spc="-86" baseline="0">
                <a:latin typeface="+mj-lt"/>
              </a:defRPr>
            </a:lvl1pPr>
            <a:lvl2pPr marL="0" indent="0">
              <a:spcBef>
                <a:spcPts val="0"/>
              </a:spcBef>
              <a:spcAft>
                <a:spcPts val="457"/>
              </a:spcAft>
              <a:buNone/>
              <a:defRPr sz="2448" spc="-57" baseline="0">
                <a:gradFill flip="none" rotWithShape="1">
                  <a:gsLst>
                    <a:gs pos="0">
                      <a:srgbClr val="FFFFFF"/>
                    </a:gs>
                    <a:gs pos="86000">
                      <a:srgbClr val="FFFFFF"/>
                    </a:gs>
                  </a:gsLst>
                  <a:path path="circle">
                    <a:fillToRect r="100000" b="100000"/>
                  </a:path>
                  <a:tileRect l="-100000" t="-100000"/>
                </a:gradFill>
              </a:defRPr>
            </a:lvl2pPr>
            <a:lvl3pPr marL="0" indent="0">
              <a:spcBef>
                <a:spcPts val="0"/>
              </a:spcBef>
              <a:spcAft>
                <a:spcPts val="457"/>
              </a:spcAft>
              <a:buNone/>
              <a:defRPr sz="2346"/>
            </a:lvl3pPr>
            <a:lvl4pPr marL="0" indent="0">
              <a:spcBef>
                <a:spcPts val="0"/>
              </a:spcBef>
              <a:spcAft>
                <a:spcPts val="457"/>
              </a:spcAft>
              <a:buNone/>
              <a:defRPr/>
            </a:lvl4pPr>
            <a:lvl5pPr marL="0" indent="0">
              <a:spcBef>
                <a:spcPts val="0"/>
              </a:spcBef>
              <a:spcAft>
                <a:spcPts val="457"/>
              </a:spcAft>
              <a:buNone/>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4287691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582314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8684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7293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4696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056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5645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11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52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19" indent="-290319">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6" indent="-28079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2" indent="-29031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5" indent="-2284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7"/>
            <a:ext cx="12436476" cy="631450"/>
          </a:xfrm>
          <a:prstGeom prst="rect">
            <a:avLst/>
          </a:prstGeom>
          <a:solidFill>
            <a:srgbClr val="FFFF99"/>
          </a:solidFill>
        </p:spPr>
        <p:txBody>
          <a:bodyPr wrap="square" lIns="155412" tIns="77707" rIns="155412" bIns="77707"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70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0072C6"/>
                </a:solidFill>
              </a:rPr>
              <a:t>Microsoft Confidential</a:t>
            </a:r>
            <a:endParaRPr lang="en-US" dirty="0">
              <a:solidFill>
                <a:srgbClr val="0072C6"/>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0072C6"/>
                </a:solidFill>
              </a:rPr>
              <a:pPr defTabSz="932418"/>
              <a:t>‹#›</a:t>
            </a:fld>
            <a:endParaRPr lang="en-US" dirty="0">
              <a:solidFill>
                <a:srgbClr val="0072C6"/>
              </a:solidFill>
            </a:endParaRPr>
          </a:p>
        </p:txBody>
      </p:sp>
      <p:sp>
        <p:nvSpPr>
          <p:cNvPr id="6" name="Title 1"/>
          <p:cNvSpPr>
            <a:spLocks noGrp="1"/>
          </p:cNvSpPr>
          <p:nvPr>
            <p:ph type="title"/>
          </p:nvPr>
        </p:nvSpPr>
        <p:spPr>
          <a:xfrm>
            <a:off x="274640" y="295279"/>
            <a:ext cx="11889564" cy="917575"/>
          </a:xfrm>
        </p:spPr>
        <p:txBody>
          <a:bodyPr/>
          <a:lstStyle/>
          <a:p>
            <a:r>
              <a:rPr lang="en-US" dirty="0"/>
              <a:t>Click to edit Master title style</a:t>
            </a:r>
          </a:p>
        </p:txBody>
      </p:sp>
    </p:spTree>
    <p:extLst>
      <p:ext uri="{BB962C8B-B14F-4D97-AF65-F5344CB8AC3E}">
        <p14:creationId xmlns:p14="http://schemas.microsoft.com/office/powerpoint/2010/main" val="4179287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198">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a:xfrm>
            <a:off x="11595101" y="6565392"/>
            <a:ext cx="566737" cy="137160"/>
          </a:xfrm>
          <a:prstGeom prst="rect">
            <a:avLst/>
          </a:prstGeom>
        </p:spPr>
        <p:txBody>
          <a:bodyPr/>
          <a:lstStyle/>
          <a:p>
            <a:pPr defTabSz="932418">
              <a:lnSpc>
                <a:spcPct val="90000"/>
              </a:lnSpc>
            </a:pPr>
            <a:fld id="{1BC86A1F-E589-44B2-A543-2EC98F5547A7}" type="slidenum">
              <a:rPr lang="en-US" smtClean="0">
                <a:gradFill>
                  <a:gsLst>
                    <a:gs pos="0">
                      <a:srgbClr val="EFEFEF"/>
                    </a:gs>
                    <a:gs pos="100000">
                      <a:srgbClr val="EFEFEF"/>
                    </a:gs>
                  </a:gsLst>
                  <a:lin ang="5400000" scaled="0"/>
                </a:gradFill>
              </a:rPr>
              <a:pPr defTabSz="932418">
                <a:lnSpc>
                  <a:spcPct val="90000"/>
                </a:lnSpc>
              </a:pPr>
              <a:t>‹#›</a:t>
            </a:fld>
            <a:endParaRPr lang="en-US"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179108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8"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211250"/>
            <a:ext cx="7315200" cy="2736729"/>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73158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380573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6098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66039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9701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14527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203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227987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585287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705109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2208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00990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887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4910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5758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2061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8437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686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946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54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0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6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4207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53384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815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475092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a:prstGeom prst="rect">
            <a:avLst/>
          </a:prstGeo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a:prstGeom prst="rect">
            <a:avLst/>
          </a:prstGeo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198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dirty="0"/>
              <a:t>Click to edit Master title style</a:t>
            </a:r>
          </a:p>
        </p:txBody>
      </p:sp>
    </p:spTree>
    <p:extLst>
      <p:ext uri="{BB962C8B-B14F-4D97-AF65-F5344CB8AC3E}">
        <p14:creationId xmlns:p14="http://schemas.microsoft.com/office/powerpoint/2010/main" val="256536066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12477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86935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8527542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8855581"/>
      </p:ext>
    </p:extLst>
  </p:cSld>
  <p:clrMapOvr>
    <a:masterClrMapping/>
  </p:clrMapOvr>
  <p:transition spd="slow">
    <p:cove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0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386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81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055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7342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166241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075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136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5156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01555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104464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95939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34064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89199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58477649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41644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51034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468907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1990994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73130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7430607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6657499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652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993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5272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09779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9989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Gree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073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533578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8509588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head dark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466951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377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0158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927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156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188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4460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29235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3310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844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7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06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9426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1964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580060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endix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4134886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49290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510180"/>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494500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617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728298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38" y="3954457"/>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09969" y="479775"/>
            <a:ext cx="1552931" cy="332660"/>
          </a:xfrm>
          <a:prstGeom prst="rect">
            <a:avLst/>
          </a:prstGeom>
        </p:spPr>
      </p:pic>
    </p:spTree>
    <p:extLst>
      <p:ext uri="{BB962C8B-B14F-4D97-AF65-F5344CB8AC3E}">
        <p14:creationId xmlns:p14="http://schemas.microsoft.com/office/powerpoint/2010/main" val="3215561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85"/>
          <a:stretch/>
        </p:blipFill>
        <p:spPr>
          <a:xfrm>
            <a:off x="-91054" y="0"/>
            <a:ext cx="12509143" cy="7000996"/>
          </a:xfrm>
          <a:prstGeom prst="rect">
            <a:avLst/>
          </a:prstGeom>
        </p:spPr>
      </p:pic>
      <p:sp>
        <p:nvSpPr>
          <p:cNvPr id="18" name="Rectangle 17"/>
          <p:cNvSpPr/>
          <p:nvPr userDrawn="1"/>
        </p:nvSpPr>
        <p:spPr bwMode="gray">
          <a:xfrm>
            <a:off x="274638" y="2125663"/>
            <a:ext cx="7315200" cy="420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580" y="685634"/>
            <a:ext cx="1552931" cy="332660"/>
          </a:xfrm>
          <a:prstGeom prst="rect">
            <a:avLst/>
          </a:prstGeom>
        </p:spPr>
      </p:pic>
    </p:spTree>
    <p:extLst>
      <p:ext uri="{BB962C8B-B14F-4D97-AF65-F5344CB8AC3E}">
        <p14:creationId xmlns:p14="http://schemas.microsoft.com/office/powerpoint/2010/main" val="3066390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436476" cy="6994525"/>
          </a:xfrm>
          <a:prstGeom prst="rect">
            <a:avLst/>
          </a:prstGeom>
        </p:spPr>
      </p:pic>
      <p:sp>
        <p:nvSpPr>
          <p:cNvPr id="20" name="Rectangle 19"/>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7316788" cy="1828800"/>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35815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425186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19"/>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12"/>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58360" y="6182089"/>
            <a:ext cx="1552931" cy="332660"/>
          </a:xfrm>
          <a:prstGeom prst="rect">
            <a:avLst/>
          </a:prstGeom>
        </p:spPr>
      </p:pic>
    </p:spTree>
    <p:extLst>
      <p:ext uri="{BB962C8B-B14F-4D97-AF65-F5344CB8AC3E}">
        <p14:creationId xmlns:p14="http://schemas.microsoft.com/office/powerpoint/2010/main" val="1387680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702311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11" y="479775"/>
            <a:ext cx="1552931" cy="332660"/>
          </a:xfrm>
          <a:prstGeom prst="rect">
            <a:avLst/>
          </a:prstGeom>
        </p:spPr>
      </p:pic>
    </p:spTree>
    <p:extLst>
      <p:ext uri="{BB962C8B-B14F-4D97-AF65-F5344CB8AC3E}">
        <p14:creationId xmlns:p14="http://schemas.microsoft.com/office/powerpoint/2010/main" val="4050431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748683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399222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8" name="Rectangle 17"/>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7316788" cy="2743200"/>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8862"/>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47906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9" name="Rectangle 18"/>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7316788" cy="274319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4608"/>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026652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457198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48672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55289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33.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5" Type="http://schemas.openxmlformats.org/officeDocument/2006/relationships/image" Target="../media/image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3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theme" Target="../theme/theme14.xml"/><Relationship Id="rId1"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5" Type="http://schemas.openxmlformats.org/officeDocument/2006/relationships/slideLayout" Target="../slideLayouts/slideLayout240.xml"/><Relationship Id="rId4"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heme" Target="../theme/theme4.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1.xml"/><Relationship Id="rId1"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7.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theme" Target="../theme/theme8.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9.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61" r:id="rId24"/>
    <p:sldLayoutId id="2147484363" r:id="rId25"/>
    <p:sldLayoutId id="2147484366" r:id="rId26"/>
    <p:sldLayoutId id="2147484368" r:id="rId27"/>
    <p:sldLayoutId id="2147484372"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07988945"/>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5" r:id="rId19"/>
    <p:sldLayoutId id="2147484536" r:id="rId20"/>
    <p:sldLayoutId id="2147484537" r:id="rId21"/>
    <p:sldLayoutId id="2147484538" r:id="rId22"/>
    <p:sldLayoutId id="2147484539" r:id="rId23"/>
    <p:sldLayoutId id="2147484540" r:id="rId24"/>
    <p:sldLayoutId id="2147484541" r:id="rId25"/>
    <p:sldLayoutId id="2147484542" r:id="rId26"/>
    <p:sldLayoutId id="2147484543"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4"/>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747114967"/>
      </p:ext>
    </p:extLst>
  </p:cSld>
  <p:clrMap bg1="dk1" tx1="lt1" bg2="dk2" tx2="lt2" accent1="accent1" accent2="accent2" accent3="accent3" accent4="accent4" accent5="accent5" accent6="accent6" hlink="hlink" folHlink="folHlink"/>
  <p:sldLayoutIdLst>
    <p:sldLayoutId id="2147484545" r:id="rId1"/>
  </p:sldLayoutIdLst>
  <p:txStyles>
    <p:titleStyle>
      <a:lvl1pPr algn="l" defTabSz="466209" rtl="0" eaLnBrk="1" fontAlgn="base" hangingPunct="1">
        <a:lnSpc>
          <a:spcPct val="80000"/>
        </a:lnSpc>
        <a:spcBef>
          <a:spcPct val="0"/>
        </a:spcBef>
        <a:spcAft>
          <a:spcPct val="0"/>
        </a:spcAft>
        <a:defRPr sz="5506" kern="1200">
          <a:solidFill>
            <a:srgbClr val="0070C0"/>
          </a:solidFill>
          <a:latin typeface="Segoe UI Light"/>
          <a:ea typeface="ＭＳ Ｐゴシック" charset="0"/>
          <a:cs typeface="Segoe UI Light"/>
        </a:defRPr>
      </a:lvl1pPr>
      <a:lvl2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09"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09" algn="l" defTabSz="466209" rtl="0" eaLnBrk="1" fontAlgn="base" hangingPunct="1">
        <a:spcBef>
          <a:spcPct val="0"/>
        </a:spcBef>
        <a:spcAft>
          <a:spcPct val="0"/>
        </a:spcAft>
        <a:defRPr sz="4488">
          <a:solidFill>
            <a:schemeClr val="accent1"/>
          </a:solidFill>
          <a:latin typeface="Segoe UI Light" charset="0"/>
          <a:ea typeface="ＭＳ Ｐゴシック" charset="0"/>
        </a:defRPr>
      </a:lvl6pPr>
      <a:lvl7pPr marL="932418" algn="l" defTabSz="466209" rtl="0" eaLnBrk="1" fontAlgn="base" hangingPunct="1">
        <a:spcBef>
          <a:spcPct val="0"/>
        </a:spcBef>
        <a:spcAft>
          <a:spcPct val="0"/>
        </a:spcAft>
        <a:defRPr sz="4488">
          <a:solidFill>
            <a:schemeClr val="accent1"/>
          </a:solidFill>
          <a:latin typeface="Segoe UI Light" charset="0"/>
          <a:ea typeface="ＭＳ Ｐゴシック" charset="0"/>
        </a:defRPr>
      </a:lvl7pPr>
      <a:lvl8pPr marL="1398627" algn="l" defTabSz="466209" rtl="0" eaLnBrk="1" fontAlgn="base" hangingPunct="1">
        <a:spcBef>
          <a:spcPct val="0"/>
        </a:spcBef>
        <a:spcAft>
          <a:spcPct val="0"/>
        </a:spcAft>
        <a:defRPr sz="4488">
          <a:solidFill>
            <a:schemeClr val="accent1"/>
          </a:solidFill>
          <a:latin typeface="Segoe UI Light" charset="0"/>
          <a:ea typeface="ＭＳ Ｐゴシック" charset="0"/>
        </a:defRPr>
      </a:lvl8pPr>
      <a:lvl9pPr marL="1864835" algn="l" defTabSz="466209"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656" indent="-349656" algn="l" defTabSz="932380"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590" indent="-291380" algn="l" defTabSz="932380"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522" indent="-233104" algn="l" defTabSz="932380"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1731" indent="-233104" algn="l" defTabSz="932380"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7939" indent="-233104" algn="l" defTabSz="932380"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149" indent="-233104" algn="l" defTabSz="466209" rtl="0" eaLnBrk="1" latinLnBrk="0" hangingPunct="1">
        <a:spcBef>
          <a:spcPct val="20000"/>
        </a:spcBef>
        <a:buFont typeface="Arial"/>
        <a:buChar char="•"/>
        <a:defRPr sz="2040" kern="1200">
          <a:solidFill>
            <a:schemeClr val="tx1"/>
          </a:solidFill>
          <a:latin typeface="+mn-lt"/>
          <a:ea typeface="+mn-ea"/>
          <a:cs typeface="+mn-cs"/>
        </a:defRPr>
      </a:lvl6pPr>
      <a:lvl7pPr marL="3030357" indent="-233104" algn="l" defTabSz="466209" rtl="0" eaLnBrk="1" latinLnBrk="0" hangingPunct="1">
        <a:spcBef>
          <a:spcPct val="20000"/>
        </a:spcBef>
        <a:buFont typeface="Arial"/>
        <a:buChar char="•"/>
        <a:defRPr sz="2040" kern="1200">
          <a:solidFill>
            <a:schemeClr val="tx1"/>
          </a:solidFill>
          <a:latin typeface="+mn-lt"/>
          <a:ea typeface="+mn-ea"/>
          <a:cs typeface="+mn-cs"/>
        </a:defRPr>
      </a:lvl7pPr>
      <a:lvl8pPr marL="3496565" indent="-233104" algn="l" defTabSz="466209" rtl="0" eaLnBrk="1" latinLnBrk="0" hangingPunct="1">
        <a:spcBef>
          <a:spcPct val="20000"/>
        </a:spcBef>
        <a:buFont typeface="Arial"/>
        <a:buChar char="•"/>
        <a:defRPr sz="2040" kern="1200">
          <a:solidFill>
            <a:schemeClr val="tx1"/>
          </a:solidFill>
          <a:latin typeface="+mn-lt"/>
          <a:ea typeface="+mn-ea"/>
          <a:cs typeface="+mn-cs"/>
        </a:defRPr>
      </a:lvl8pPr>
      <a:lvl9pPr marL="3962774" indent="-233104" algn="l" defTabSz="466209"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09" rtl="0" eaLnBrk="1" latinLnBrk="0" hangingPunct="1">
        <a:defRPr sz="1836" kern="1200">
          <a:solidFill>
            <a:schemeClr val="tx1"/>
          </a:solidFill>
          <a:latin typeface="+mn-lt"/>
          <a:ea typeface="+mn-ea"/>
          <a:cs typeface="+mn-cs"/>
        </a:defRPr>
      </a:lvl1pPr>
      <a:lvl2pPr marL="466209" algn="l" defTabSz="466209" rtl="0" eaLnBrk="1" latinLnBrk="0" hangingPunct="1">
        <a:defRPr sz="1836" kern="1200">
          <a:solidFill>
            <a:schemeClr val="tx1"/>
          </a:solidFill>
          <a:latin typeface="+mn-lt"/>
          <a:ea typeface="+mn-ea"/>
          <a:cs typeface="+mn-cs"/>
        </a:defRPr>
      </a:lvl2pPr>
      <a:lvl3pPr marL="932418" algn="l" defTabSz="466209" rtl="0" eaLnBrk="1" latinLnBrk="0" hangingPunct="1">
        <a:defRPr sz="1836" kern="1200">
          <a:solidFill>
            <a:schemeClr val="tx1"/>
          </a:solidFill>
          <a:latin typeface="+mn-lt"/>
          <a:ea typeface="+mn-ea"/>
          <a:cs typeface="+mn-cs"/>
        </a:defRPr>
      </a:lvl3pPr>
      <a:lvl4pPr marL="1398627" algn="l" defTabSz="466209" rtl="0" eaLnBrk="1" latinLnBrk="0" hangingPunct="1">
        <a:defRPr sz="1836" kern="1200">
          <a:solidFill>
            <a:schemeClr val="tx1"/>
          </a:solidFill>
          <a:latin typeface="+mn-lt"/>
          <a:ea typeface="+mn-ea"/>
          <a:cs typeface="+mn-cs"/>
        </a:defRPr>
      </a:lvl4pPr>
      <a:lvl5pPr marL="1864835" algn="l" defTabSz="466209" rtl="0" eaLnBrk="1" latinLnBrk="0" hangingPunct="1">
        <a:defRPr sz="1836" kern="1200">
          <a:solidFill>
            <a:schemeClr val="tx1"/>
          </a:solidFill>
          <a:latin typeface="+mn-lt"/>
          <a:ea typeface="+mn-ea"/>
          <a:cs typeface="+mn-cs"/>
        </a:defRPr>
      </a:lvl5pPr>
      <a:lvl6pPr marL="2331044" algn="l" defTabSz="466209" rtl="0" eaLnBrk="1" latinLnBrk="0" hangingPunct="1">
        <a:defRPr sz="1836" kern="1200">
          <a:solidFill>
            <a:schemeClr val="tx1"/>
          </a:solidFill>
          <a:latin typeface="+mn-lt"/>
          <a:ea typeface="+mn-ea"/>
          <a:cs typeface="+mn-cs"/>
        </a:defRPr>
      </a:lvl6pPr>
      <a:lvl7pPr marL="2797253" algn="l" defTabSz="466209" rtl="0" eaLnBrk="1" latinLnBrk="0" hangingPunct="1">
        <a:defRPr sz="1836" kern="1200">
          <a:solidFill>
            <a:schemeClr val="tx1"/>
          </a:solidFill>
          <a:latin typeface="+mn-lt"/>
          <a:ea typeface="+mn-ea"/>
          <a:cs typeface="+mn-cs"/>
        </a:defRPr>
      </a:lvl7pPr>
      <a:lvl8pPr marL="3263461" algn="l" defTabSz="466209" rtl="0" eaLnBrk="1" latinLnBrk="0" hangingPunct="1">
        <a:defRPr sz="1836" kern="1200">
          <a:solidFill>
            <a:schemeClr val="tx1"/>
          </a:solidFill>
          <a:latin typeface="+mn-lt"/>
          <a:ea typeface="+mn-ea"/>
          <a:cs typeface="+mn-cs"/>
        </a:defRPr>
      </a:lvl8pPr>
      <a:lvl9pPr marL="3729669" algn="l" defTabSz="466209"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88273509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4010302465"/>
      </p:ext>
    </p:extLst>
  </p:cSld>
  <p:clrMap bg1="lt1" tx1="dk1" bg2="lt2" tx2="dk2" accent1="accent1" accent2="accent2" accent3="accent3" accent4="accent4" accent5="accent5" accent6="accent6" hlink="hlink" folHlink="folHlink"/>
  <p:sldLayoutIdLst>
    <p:sldLayoutId id="2147484551" r:id="rId1"/>
  </p:sldLayoutIdLst>
  <p:transition spd="slow">
    <p:cover/>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6821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417877594"/>
      </p:ext>
    </p:extLst>
  </p:cSld>
  <p:clrMap bg1="dk1" tx1="lt1" bg2="dk2" tx2="lt2" accent1="accent1" accent2="accent2" accent3="accent3" accent4="accent4" accent5="accent5" accent6="accent6" hlink="hlink" folHlink="folHlink"/>
  <p:sldLayoutIdLst>
    <p:sldLayoutId id="2147484553" r:id="rId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9154313"/>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30611901"/>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8394157"/>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5" r:id="rId38"/>
    <p:sldLayoutId id="2147484426" r:id="rId39"/>
    <p:sldLayoutId id="2147484427" r:id="rId40"/>
    <p:sldLayoutId id="2147484428" r:id="rId41"/>
    <p:sldLayoutId id="2147484429" r:id="rId42"/>
    <p:sldLayoutId id="2147484430" r:id="rId43"/>
    <p:sldLayoutId id="2147484431" r:id="rId44"/>
    <p:sldLayoutId id="2147484432" r:id="rId4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6652449"/>
            <a:ext cx="12436475" cy="361047"/>
            <a:chOff x="2577137" y="4571778"/>
            <a:chExt cx="9101124" cy="1390560"/>
          </a:xfrm>
        </p:grpSpPr>
        <p:sp>
          <p:nvSpPr>
            <p:cNvPr id="11"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a:lnSpc>
                  <a:spcPts val="3060"/>
                </a:lnSpc>
              </a:pPr>
              <a:r>
                <a:rPr lang="en-US" sz="2856" dirty="0">
                  <a:solidFill>
                    <a:srgbClr val="FFFFFF"/>
                  </a:solidFill>
                  <a:latin typeface="Segoe UI Light"/>
                </a:rPr>
                <a:t> </a:t>
              </a:r>
            </a:p>
          </p:txBody>
        </p:sp>
        <p:sp>
          <p:nvSpPr>
            <p:cNvPr id="12"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defTabSz="932137">
                <a:lnSpc>
                  <a:spcPts val="3000"/>
                </a:lnSpc>
                <a:defRPr/>
              </a:pPr>
              <a:endParaRPr lang="en-US" sz="2856" kern="0" dirty="0">
                <a:solidFill>
                  <a:srgbClr val="FFFFFF"/>
                </a:solidFill>
                <a:latin typeface="Segoe UI Light"/>
              </a:endParaRPr>
            </a:p>
          </p:txBody>
        </p:sp>
        <p:sp>
          <p:nvSpPr>
            <p:cNvPr id="13"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defTabSz="932137">
                <a:lnSpc>
                  <a:spcPts val="3000"/>
                </a:lnSpc>
                <a:defRPr/>
              </a:pPr>
              <a:endParaRPr lang="en-US" sz="2856" kern="0" dirty="0">
                <a:solidFill>
                  <a:srgbClr val="FFFFFF"/>
                </a:solidFill>
                <a:latin typeface="Segoe UI Light"/>
              </a:endParaRPr>
            </a:p>
          </p:txBody>
        </p:sp>
      </p:grpSp>
      <p:sp>
        <p:nvSpPr>
          <p:cNvPr id="2" name="Title Placeholder 1"/>
          <p:cNvSpPr>
            <a:spLocks noGrp="1"/>
          </p:cNvSpPr>
          <p:nvPr>
            <p:ph type="title"/>
          </p:nvPr>
        </p:nvSpPr>
        <p:spPr>
          <a:xfrm>
            <a:off x="274639" y="295276"/>
            <a:ext cx="11889564" cy="91757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5753678"/>
      </p:ext>
    </p:extLst>
  </p:cSld>
  <p:clrMap bg1="lt1" tx1="dk1" bg2="lt2" tx2="dk2" accent1="accent1" accent2="accent2" accent3="accent3" accent4="accent4" accent5="accent5" accent6="accent6" hlink="hlink" folHlink="folHlink"/>
  <p:sldLayoutIdLst>
    <p:sldLayoutId id="2147484434" r:id="rId1"/>
    <p:sldLayoutId id="2147484435" r:id="rId2"/>
  </p:sldLayoutIdLst>
  <p:transition>
    <p:fade/>
  </p:transition>
  <p:txStyles>
    <p:titleStyle>
      <a:lvl1pPr algn="l" defTabSz="932444"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790" marR="0" indent="-342790" algn="l" defTabSz="932444"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44" rtl="0" eaLnBrk="1" latinLnBrk="0" hangingPunct="1">
        <a:defRPr sz="1800" kern="1200">
          <a:solidFill>
            <a:schemeClr val="tx1"/>
          </a:solidFill>
          <a:latin typeface="+mn-lt"/>
          <a:ea typeface="+mn-ea"/>
          <a:cs typeface="+mn-cs"/>
        </a:defRPr>
      </a:lvl1pPr>
      <a:lvl2pPr marL="466222" algn="l" defTabSz="932444" rtl="0" eaLnBrk="1" latinLnBrk="0" hangingPunct="1">
        <a:defRPr sz="1800" kern="1200">
          <a:solidFill>
            <a:schemeClr val="tx1"/>
          </a:solidFill>
          <a:latin typeface="+mn-lt"/>
          <a:ea typeface="+mn-ea"/>
          <a:cs typeface="+mn-cs"/>
        </a:defRPr>
      </a:lvl2pPr>
      <a:lvl3pPr marL="932444" algn="l" defTabSz="932444" rtl="0" eaLnBrk="1" latinLnBrk="0" hangingPunct="1">
        <a:defRPr sz="1800" kern="1200">
          <a:solidFill>
            <a:schemeClr val="tx1"/>
          </a:solidFill>
          <a:latin typeface="+mn-lt"/>
          <a:ea typeface="+mn-ea"/>
          <a:cs typeface="+mn-cs"/>
        </a:defRPr>
      </a:lvl3pPr>
      <a:lvl4pPr marL="1398665" algn="l" defTabSz="932444" rtl="0" eaLnBrk="1" latinLnBrk="0" hangingPunct="1">
        <a:defRPr sz="1800" kern="1200">
          <a:solidFill>
            <a:schemeClr val="tx1"/>
          </a:solidFill>
          <a:latin typeface="+mn-lt"/>
          <a:ea typeface="+mn-ea"/>
          <a:cs typeface="+mn-cs"/>
        </a:defRPr>
      </a:lvl4pPr>
      <a:lvl5pPr marL="1864887" algn="l" defTabSz="932444" rtl="0" eaLnBrk="1" latinLnBrk="0" hangingPunct="1">
        <a:defRPr sz="1800" kern="1200">
          <a:solidFill>
            <a:schemeClr val="tx1"/>
          </a:solidFill>
          <a:latin typeface="+mn-lt"/>
          <a:ea typeface="+mn-ea"/>
          <a:cs typeface="+mn-cs"/>
        </a:defRPr>
      </a:lvl5pPr>
      <a:lvl6pPr marL="2331110" algn="l" defTabSz="932444" rtl="0" eaLnBrk="1" latinLnBrk="0" hangingPunct="1">
        <a:defRPr sz="1800" kern="1200">
          <a:solidFill>
            <a:schemeClr val="tx1"/>
          </a:solidFill>
          <a:latin typeface="+mn-lt"/>
          <a:ea typeface="+mn-ea"/>
          <a:cs typeface="+mn-cs"/>
        </a:defRPr>
      </a:lvl6pPr>
      <a:lvl7pPr marL="2797331" algn="l" defTabSz="932444" rtl="0" eaLnBrk="1" latinLnBrk="0" hangingPunct="1">
        <a:defRPr sz="1800" kern="1200">
          <a:solidFill>
            <a:schemeClr val="tx1"/>
          </a:solidFill>
          <a:latin typeface="+mn-lt"/>
          <a:ea typeface="+mn-ea"/>
          <a:cs typeface="+mn-cs"/>
        </a:defRPr>
      </a:lvl7pPr>
      <a:lvl8pPr marL="3263554" algn="l" defTabSz="932444" rtl="0" eaLnBrk="1" latinLnBrk="0" hangingPunct="1">
        <a:defRPr sz="1800" kern="1200">
          <a:solidFill>
            <a:schemeClr val="tx1"/>
          </a:solidFill>
          <a:latin typeface="+mn-lt"/>
          <a:ea typeface="+mn-ea"/>
          <a:cs typeface="+mn-cs"/>
        </a:defRPr>
      </a:lvl8pPr>
      <a:lvl9pPr marL="3729774" algn="l" defTabSz="9324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964419"/>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3" r:id="rId12"/>
    <p:sldLayoutId id="2147484454" r:id="rId13"/>
  </p:sldLayoutIdLst>
  <p:transition>
    <p:fade/>
  </p:transition>
  <p:txStyles>
    <p:titleStyle>
      <a:lvl1pPr algn="l" defTabSz="931684" rtl="0" fontAlgn="base">
        <a:lnSpc>
          <a:spcPct val="90000"/>
        </a:lnSpc>
        <a:spcBef>
          <a:spcPct val="0"/>
        </a:spcBef>
        <a:spcAft>
          <a:spcPct val="0"/>
        </a:spcAft>
        <a:defRPr lang="en-US" sz="5303"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6"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1"/>
            <a:ext cx="11887201" cy="555610"/>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082061821"/>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 id="2147484472" r:id="rId17"/>
    <p:sldLayoutId id="2147484473" r:id="rId18"/>
    <p:sldLayoutId id="2147484474" r:id="rId19"/>
  </p:sldLayoutIdLst>
  <p:transition>
    <p:fade/>
  </p:transition>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64938941"/>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 id="214748450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4"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017774"/>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Lst>
  <p:transition>
    <p:fade/>
  </p:transition>
  <p:txStyles>
    <p:titleStyle>
      <a:lvl1pPr algn="l" defTabSz="932114" rtl="0" eaLnBrk="1" latinLnBrk="0" hangingPunct="1">
        <a:lnSpc>
          <a:spcPct val="90000"/>
        </a:lnSpc>
        <a:spcBef>
          <a:spcPct val="0"/>
        </a:spcBef>
        <a:buNone/>
        <a:defRPr lang="en-US" sz="530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69" marR="0" indent="-342669" algn="l" defTabSz="93211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08" marR="0" indent="-241137" algn="l" defTabSz="93211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6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07"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5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311"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9"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27"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83"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4" rtl="0" eaLnBrk="1" latinLnBrk="0" hangingPunct="1">
        <a:defRPr sz="1800" kern="1200">
          <a:solidFill>
            <a:schemeClr val="tx1"/>
          </a:solidFill>
          <a:latin typeface="+mn-lt"/>
          <a:ea typeface="+mn-ea"/>
          <a:cs typeface="+mn-cs"/>
        </a:defRPr>
      </a:lvl1pPr>
      <a:lvl2pPr marL="466057" algn="l" defTabSz="932114" rtl="0" eaLnBrk="1" latinLnBrk="0" hangingPunct="1">
        <a:defRPr sz="1800" kern="1200">
          <a:solidFill>
            <a:schemeClr val="tx1"/>
          </a:solidFill>
          <a:latin typeface="+mn-lt"/>
          <a:ea typeface="+mn-ea"/>
          <a:cs typeface="+mn-cs"/>
        </a:defRPr>
      </a:lvl2pPr>
      <a:lvl3pPr marL="932114" algn="l" defTabSz="932114" rtl="0" eaLnBrk="1" latinLnBrk="0" hangingPunct="1">
        <a:defRPr sz="1800" kern="1200">
          <a:solidFill>
            <a:schemeClr val="tx1"/>
          </a:solidFill>
          <a:latin typeface="+mn-lt"/>
          <a:ea typeface="+mn-ea"/>
          <a:cs typeface="+mn-cs"/>
        </a:defRPr>
      </a:lvl3pPr>
      <a:lvl4pPr marL="1398171" algn="l" defTabSz="932114" rtl="0" eaLnBrk="1" latinLnBrk="0" hangingPunct="1">
        <a:defRPr sz="1800" kern="1200">
          <a:solidFill>
            <a:schemeClr val="tx1"/>
          </a:solidFill>
          <a:latin typeface="+mn-lt"/>
          <a:ea typeface="+mn-ea"/>
          <a:cs typeface="+mn-cs"/>
        </a:defRPr>
      </a:lvl4pPr>
      <a:lvl5pPr marL="1864227" algn="l" defTabSz="932114" rtl="0" eaLnBrk="1" latinLnBrk="0" hangingPunct="1">
        <a:defRPr sz="1800" kern="1200">
          <a:solidFill>
            <a:schemeClr val="tx1"/>
          </a:solidFill>
          <a:latin typeface="+mn-lt"/>
          <a:ea typeface="+mn-ea"/>
          <a:cs typeface="+mn-cs"/>
        </a:defRPr>
      </a:lvl5pPr>
      <a:lvl6pPr marL="2330285" algn="l" defTabSz="932114" rtl="0" eaLnBrk="1" latinLnBrk="0" hangingPunct="1">
        <a:defRPr sz="1800" kern="1200">
          <a:solidFill>
            <a:schemeClr val="tx1"/>
          </a:solidFill>
          <a:latin typeface="+mn-lt"/>
          <a:ea typeface="+mn-ea"/>
          <a:cs typeface="+mn-cs"/>
        </a:defRPr>
      </a:lvl6pPr>
      <a:lvl7pPr marL="2796340" algn="l" defTabSz="932114" rtl="0" eaLnBrk="1" latinLnBrk="0" hangingPunct="1">
        <a:defRPr sz="1800" kern="1200">
          <a:solidFill>
            <a:schemeClr val="tx1"/>
          </a:solidFill>
          <a:latin typeface="+mn-lt"/>
          <a:ea typeface="+mn-ea"/>
          <a:cs typeface="+mn-cs"/>
        </a:defRPr>
      </a:lvl7pPr>
      <a:lvl8pPr marL="3262396" algn="l" defTabSz="932114" rtl="0" eaLnBrk="1" latinLnBrk="0" hangingPunct="1">
        <a:defRPr sz="1800" kern="1200">
          <a:solidFill>
            <a:schemeClr val="tx1"/>
          </a:solidFill>
          <a:latin typeface="+mn-lt"/>
          <a:ea typeface="+mn-ea"/>
          <a:cs typeface="+mn-cs"/>
        </a:defRPr>
      </a:lvl8pPr>
      <a:lvl9pPr marL="3728455" algn="l" defTabSz="9321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hyperlink" Target="https://msdn.microsoft.com/en-us/library/azure/dn140257.asp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documentation/articles/azure-cli-arm-commands/#azure-storage-commands-to-manage-your-storage-objects" TargetMode="External"/><Relationship Id="rId2" Type="http://schemas.openxmlformats.org/officeDocument/2006/relationships/hyperlink" Target="https://msdn.microsoft.com/library/mt619471.aspx" TargetMode="Externa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msdn.microsoft.com/en-us/library/azure/ee395415.asp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azure.microsoft.com/en-us/documentation/articles/storage-introduction/" TargetMode="External"/><Relationship Id="rId4" Type="http://schemas.openxmlformats.org/officeDocument/2006/relationships/image" Target="../media/image99.emf"/></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documentation/articles/storage-introductio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35.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hannel9.msdn.com/Events/Ignite/2015/BRK445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torage/" TargetMode="External"/><Relationship Id="rId2" Type="http://schemas.openxmlformats.org/officeDocument/2006/relationships/hyperlink" Target="https://azure.microsoft.com/en-us/services/storage/" TargetMode="External"/><Relationship Id="rId1" Type="http://schemas.openxmlformats.org/officeDocument/2006/relationships/slideLayout" Target="../slideLayouts/slideLayout236.xml"/><Relationship Id="rId6" Type="http://schemas.openxmlformats.org/officeDocument/2006/relationships/hyperlink" Target="https://azure.microsoft.com/en-us/resources/videos/index/?services=storage" TargetMode="External"/><Relationship Id="rId5" Type="http://schemas.openxmlformats.org/officeDocument/2006/relationships/hyperlink" Target="https://blogs.msdn.microsoft.com/windowsazurestorage/" TargetMode="External"/><Relationship Id="rId4" Type="http://schemas.openxmlformats.org/officeDocument/2006/relationships/hyperlink" Target="http://storageexplore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Azure </a:t>
            </a:r>
            <a:r>
              <a:rPr lang="hr-HR" dirty="0" err="1"/>
              <a:t>Storage</a:t>
            </a:r>
            <a:r>
              <a:rPr lang="nl-NL" dirty="0"/>
              <a:t> </a:t>
            </a:r>
            <a:br>
              <a:rPr lang="nl-NL" dirty="0"/>
            </a:br>
            <a:r>
              <a:rPr lang="nl-NL" dirty="0"/>
              <a:t>Labs Intro</a:t>
            </a:r>
            <a:endParaRPr lang="en-US" dirty="0"/>
          </a:p>
        </p:txBody>
      </p:sp>
      <p:sp>
        <p:nvSpPr>
          <p:cNvPr id="3" name="Text Placeholder 2"/>
          <p:cNvSpPr>
            <a:spLocks noGrp="1"/>
          </p:cNvSpPr>
          <p:nvPr>
            <p:ph type="body" sz="quarter" idx="14"/>
          </p:nvPr>
        </p:nvSpPr>
        <p:spPr/>
        <p:txBody>
          <a:bodyPr/>
          <a:lstStyle/>
          <a:p>
            <a:r>
              <a:rPr lang="en-US" dirty="0"/>
              <a:t>Trainer</a:t>
            </a:r>
          </a:p>
        </p:txBody>
      </p:sp>
    </p:spTree>
    <p:extLst>
      <p:ext uri="{BB962C8B-B14F-4D97-AF65-F5344CB8AC3E}">
        <p14:creationId xmlns:p14="http://schemas.microsoft.com/office/powerpoint/2010/main" val="20327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344398" cy="917575"/>
          </a:xfrm>
        </p:spPr>
        <p:txBody>
          <a:bodyPr/>
          <a:lstStyle/>
          <a:p>
            <a:r>
              <a:rPr lang="hr-HR" dirty="0" err="1"/>
              <a:t>Storage</a:t>
            </a:r>
            <a:r>
              <a:rPr lang="hr-HR" dirty="0"/>
              <a:t> </a:t>
            </a:r>
            <a:r>
              <a:rPr lang="hr-HR" dirty="0" err="1"/>
              <a:t>Account</a:t>
            </a:r>
            <a:r>
              <a:rPr lang="hr-HR" dirty="0"/>
              <a:t> Access</a:t>
            </a:r>
            <a:endParaRPr lang="en-US" dirty="0"/>
          </a:p>
        </p:txBody>
      </p:sp>
      <p:sp>
        <p:nvSpPr>
          <p:cNvPr id="3" name="Text Placeholder 2"/>
          <p:cNvSpPr>
            <a:spLocks noGrp="1"/>
          </p:cNvSpPr>
          <p:nvPr>
            <p:ph type="body" sz="quarter" idx="10"/>
          </p:nvPr>
        </p:nvSpPr>
        <p:spPr>
          <a:xfrm>
            <a:off x="274638" y="1212850"/>
            <a:ext cx="11887200" cy="4561249"/>
          </a:xfrm>
        </p:spPr>
        <p:txBody>
          <a:bodyPr/>
          <a:lstStyle/>
          <a:p>
            <a:pPr marL="457200" indent="-457200">
              <a:buFont typeface="Arial" panose="020B0604020202020204" pitchFamily="34" charset="0"/>
              <a:buChar char="•"/>
            </a:pPr>
            <a:r>
              <a:rPr lang="en-US" sz="2800" dirty="0">
                <a:gradFill>
                  <a:gsLst>
                    <a:gs pos="1250">
                      <a:schemeClr val="tx1"/>
                    </a:gs>
                    <a:gs pos="100000">
                      <a:schemeClr val="tx1"/>
                    </a:gs>
                  </a:gsLst>
                  <a:lin ang="5400000" scaled="0"/>
                </a:gradFill>
                <a:latin typeface="+mn-lt"/>
              </a:rPr>
              <a:t>Your storage account is assigned two private access keys on creation that are used for authentication</a:t>
            </a:r>
            <a:endParaRPr lang="hr-HR" sz="2800" dirty="0">
              <a:gradFill>
                <a:gsLst>
                  <a:gs pos="1250">
                    <a:schemeClr val="tx1"/>
                  </a:gs>
                  <a:gs pos="100000">
                    <a:schemeClr val="tx1"/>
                  </a:gs>
                </a:gsLst>
                <a:lin ang="5400000" scaled="0"/>
              </a:gradFill>
              <a:latin typeface="+mn-lt"/>
            </a:endParaRPr>
          </a:p>
          <a:p>
            <a:pPr marL="457200" indent="-457200">
              <a:buFont typeface="Arial" panose="020B0604020202020204" pitchFamily="34" charset="0"/>
              <a:buChar char="•"/>
            </a:pPr>
            <a:r>
              <a:rPr lang="hr-HR" sz="2800" dirty="0" err="1">
                <a:gradFill>
                  <a:gsLst>
                    <a:gs pos="1250">
                      <a:schemeClr val="tx1"/>
                    </a:gs>
                    <a:gs pos="100000">
                      <a:schemeClr val="tx1"/>
                    </a:gs>
                  </a:gsLst>
                  <a:lin ang="5400000" scaled="0"/>
                </a:gradFill>
                <a:latin typeface="+mn-lt"/>
              </a:rPr>
              <a:t>Can</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be</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rotated</a:t>
            </a:r>
            <a:r>
              <a:rPr lang="hr-HR" sz="2800" dirty="0">
                <a:gradFill>
                  <a:gsLst>
                    <a:gs pos="1250">
                      <a:schemeClr val="tx1"/>
                    </a:gs>
                    <a:gs pos="100000">
                      <a:schemeClr val="tx1"/>
                    </a:gs>
                  </a:gsLst>
                  <a:lin ang="5400000" scaled="0"/>
                </a:gradFill>
                <a:latin typeface="+mn-lt"/>
              </a:rPr>
              <a:t> but </a:t>
            </a:r>
            <a:r>
              <a:rPr lang="hr-HR" sz="2800" dirty="0" err="1">
                <a:gradFill>
                  <a:gsLst>
                    <a:gs pos="1250">
                      <a:schemeClr val="tx1"/>
                    </a:gs>
                    <a:gs pos="100000">
                      <a:schemeClr val="tx1"/>
                    </a:gs>
                  </a:gsLst>
                  <a:lin ang="5400000" scaled="0"/>
                </a:gradFill>
                <a:latin typeface="+mn-lt"/>
              </a:rPr>
              <a:t>application</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access</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needs</a:t>
            </a:r>
            <a:r>
              <a:rPr lang="hr-HR" sz="2800" dirty="0">
                <a:gradFill>
                  <a:gsLst>
                    <a:gs pos="1250">
                      <a:schemeClr val="tx1"/>
                    </a:gs>
                    <a:gs pos="100000">
                      <a:schemeClr val="tx1"/>
                    </a:gs>
                  </a:gsLst>
                  <a:lin ang="5400000" scaled="0"/>
                </a:gradFill>
                <a:latin typeface="+mn-lt"/>
              </a:rPr>
              <a:t> to </a:t>
            </a:r>
            <a:r>
              <a:rPr lang="hr-HR" sz="2800" dirty="0" err="1">
                <a:gradFill>
                  <a:gsLst>
                    <a:gs pos="1250">
                      <a:schemeClr val="tx1"/>
                    </a:gs>
                    <a:gs pos="100000">
                      <a:schemeClr val="tx1"/>
                    </a:gs>
                  </a:gsLst>
                  <a:lin ang="5400000" scaled="0"/>
                </a:gradFill>
                <a:latin typeface="+mn-lt"/>
              </a:rPr>
              <a:t>be</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modified</a:t>
            </a:r>
            <a:r>
              <a:rPr lang="hr-HR" sz="2800" dirty="0">
                <a:gradFill>
                  <a:gsLst>
                    <a:gs pos="1250">
                      <a:schemeClr val="tx1"/>
                    </a:gs>
                    <a:gs pos="100000">
                      <a:schemeClr val="tx1"/>
                    </a:gs>
                  </a:gsLst>
                  <a:lin ang="5400000" scaled="0"/>
                </a:gradFill>
                <a:latin typeface="+mn-lt"/>
              </a:rPr>
              <a:t> (</a:t>
            </a:r>
            <a:r>
              <a:rPr lang="hr-HR" sz="2800" dirty="0" err="1">
                <a:gradFill>
                  <a:gsLst>
                    <a:gs pos="1250">
                      <a:schemeClr val="tx1"/>
                    </a:gs>
                    <a:gs pos="100000">
                      <a:schemeClr val="tx1"/>
                    </a:gs>
                  </a:gsLst>
                  <a:lin ang="5400000" scaled="0"/>
                </a:gradFill>
                <a:latin typeface="+mn-lt"/>
              </a:rPr>
              <a:t>except</a:t>
            </a:r>
            <a:r>
              <a:rPr lang="hr-HR" sz="2800" dirty="0">
                <a:gradFill>
                  <a:gsLst>
                    <a:gs pos="1250">
                      <a:schemeClr val="tx1"/>
                    </a:gs>
                    <a:gs pos="100000">
                      <a:schemeClr val="tx1"/>
                    </a:gs>
                  </a:gsLst>
                  <a:lin ang="5400000" scaled="0"/>
                </a:gradFill>
                <a:latin typeface="+mn-lt"/>
              </a:rPr>
              <a:t> for </a:t>
            </a:r>
            <a:r>
              <a:rPr lang="hr-HR" sz="2800" dirty="0" err="1">
                <a:gradFill>
                  <a:gsLst>
                    <a:gs pos="1250">
                      <a:schemeClr val="tx1"/>
                    </a:gs>
                    <a:gs pos="100000">
                      <a:schemeClr val="tx1"/>
                    </a:gs>
                  </a:gsLst>
                  <a:lin ang="5400000" scaled="0"/>
                </a:gradFill>
                <a:latin typeface="+mn-lt"/>
              </a:rPr>
              <a:t>VMs</a:t>
            </a:r>
            <a:r>
              <a:rPr lang="hr-HR" sz="2800">
                <a:gradFill>
                  <a:gsLst>
                    <a:gs pos="1250">
                      <a:schemeClr val="tx1"/>
                    </a:gs>
                    <a:gs pos="100000">
                      <a:schemeClr val="tx1"/>
                    </a:gs>
                  </a:gsLst>
                  <a:lin ang="5400000" scaled="0"/>
                </a:gradFill>
                <a:latin typeface="+mn-lt"/>
              </a:rPr>
              <a:t>)</a:t>
            </a:r>
            <a:endParaRPr lang="en-US" sz="2800" dirty="0">
              <a:gradFill>
                <a:gsLst>
                  <a:gs pos="1250">
                    <a:schemeClr val="tx1"/>
                  </a:gs>
                  <a:gs pos="100000">
                    <a:schemeClr val="tx1"/>
                  </a:gs>
                </a:gsLst>
                <a:lin ang="5400000" scaled="0"/>
              </a:gradFill>
              <a:latin typeface="+mn-lt"/>
            </a:endParaRPr>
          </a:p>
          <a:p>
            <a:endParaRPr lang="en-US" sz="2000" dirty="0"/>
          </a:p>
          <a:p>
            <a:r>
              <a:rPr lang="hr-HR" b="1" dirty="0"/>
              <a:t>For </a:t>
            </a:r>
            <a:r>
              <a:rPr lang="hr-HR" b="1" dirty="0" err="1"/>
              <a:t>limited</a:t>
            </a:r>
            <a:r>
              <a:rPr lang="hr-HR" b="1" dirty="0"/>
              <a:t> </a:t>
            </a:r>
            <a:r>
              <a:rPr lang="hr-HR" b="1" dirty="0" err="1"/>
              <a:t>access</a:t>
            </a:r>
            <a:r>
              <a:rPr lang="hr-HR" b="1" dirty="0"/>
              <a:t> use </a:t>
            </a:r>
            <a:r>
              <a:rPr lang="hr-HR" b="1" dirty="0" err="1"/>
              <a:t>Shared</a:t>
            </a:r>
            <a:r>
              <a:rPr lang="hr-HR" b="1" dirty="0"/>
              <a:t> Access Signature</a:t>
            </a:r>
            <a:endParaRPr lang="en-US" b="1" dirty="0"/>
          </a:p>
          <a:p>
            <a:pPr marL="457200" indent="-457200">
              <a:buFont typeface="Arial" panose="020B0604020202020204" pitchFamily="34" charset="0"/>
              <a:buChar char="•"/>
            </a:pPr>
            <a:r>
              <a:rPr lang="en-US" sz="2800" dirty="0">
                <a:gradFill>
                  <a:gsLst>
                    <a:gs pos="1250">
                      <a:schemeClr val="tx1"/>
                    </a:gs>
                    <a:gs pos="100000">
                      <a:schemeClr val="tx1"/>
                    </a:gs>
                  </a:gsLst>
                  <a:lin ang="5400000" scaled="0"/>
                </a:gradFill>
                <a:latin typeface="+mn-lt"/>
              </a:rPr>
              <a:t>A shared access signature (SAS) is a token that can be appended to a URL that enables delegated access to a storage resource</a:t>
            </a:r>
          </a:p>
          <a:p>
            <a:pPr marL="457200" indent="-457200">
              <a:buFont typeface="Arial" panose="020B0604020202020204" pitchFamily="34" charset="0"/>
              <a:buChar char="•"/>
            </a:pPr>
            <a:r>
              <a:rPr lang="en-US" sz="2800" dirty="0">
                <a:gradFill>
                  <a:gsLst>
                    <a:gs pos="1250">
                      <a:schemeClr val="tx1"/>
                    </a:gs>
                    <a:gs pos="100000">
                      <a:schemeClr val="tx1"/>
                    </a:gs>
                  </a:gsLst>
                  <a:lin ang="5400000" scaled="0"/>
                </a:gradFill>
                <a:latin typeface="+mn-lt"/>
              </a:rPr>
              <a:t>Anyone who possesses the token can access the resource it points to with the permissions it specifies, for the period of time that it is valid</a:t>
            </a:r>
          </a:p>
        </p:txBody>
      </p:sp>
    </p:spTree>
    <p:extLst>
      <p:ext uri="{BB962C8B-B14F-4D97-AF65-F5344CB8AC3E}">
        <p14:creationId xmlns:p14="http://schemas.microsoft.com/office/powerpoint/2010/main" val="24604466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Request Authorization Options - Compared</a:t>
            </a:r>
          </a:p>
        </p:txBody>
      </p:sp>
      <p:sp>
        <p:nvSpPr>
          <p:cNvPr id="4" name="Text Placeholder 3"/>
          <p:cNvSpPr>
            <a:spLocks noGrp="1"/>
          </p:cNvSpPr>
          <p:nvPr>
            <p:ph type="body" sz="quarter" idx="10"/>
          </p:nvPr>
        </p:nvSpPr>
        <p:spPr>
          <a:xfrm>
            <a:off x="274639" y="1212849"/>
            <a:ext cx="5867398" cy="5361468"/>
          </a:xfrm>
        </p:spPr>
        <p:txBody>
          <a:bodyPr/>
          <a:lstStyle/>
          <a:p>
            <a:r>
              <a:rPr lang="en-US" sz="2800" b="1" i="1" dirty="0"/>
              <a:t>Individual Request Signing</a:t>
            </a:r>
          </a:p>
          <a:p>
            <a:pPr marL="457200" indent="-457200">
              <a:buFont typeface="Arial" panose="020B0604020202020204" pitchFamily="34" charset="0"/>
              <a:buChar char="•"/>
            </a:pPr>
            <a:r>
              <a:rPr lang="en-US" sz="2800" dirty="0"/>
              <a:t>Possession of access key authorizes </a:t>
            </a:r>
            <a:r>
              <a:rPr lang="en-US" sz="2800" i="1" u="sng" dirty="0"/>
              <a:t>all</a:t>
            </a:r>
            <a:r>
              <a:rPr lang="en-US" sz="2800" dirty="0"/>
              <a:t> operations</a:t>
            </a:r>
          </a:p>
          <a:p>
            <a:pPr marL="457200" indent="-457200">
              <a:buFont typeface="Arial" panose="020B0604020202020204" pitchFamily="34" charset="0"/>
              <a:buChar char="•"/>
            </a:pPr>
            <a:r>
              <a:rPr lang="en-US" sz="2800" dirty="0"/>
              <a:t>To revoke access to client, key must be regenerated </a:t>
            </a:r>
          </a:p>
          <a:p>
            <a:pPr marL="457200" indent="-457200">
              <a:buFont typeface="Arial" panose="020B0604020202020204" pitchFamily="34" charset="0"/>
              <a:buChar char="•"/>
            </a:pPr>
            <a:r>
              <a:rPr lang="en-US" sz="2800" dirty="0"/>
              <a:t>Authorization in header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2800" dirty="0"/>
              <a:t>Appropriate only for secure, trusted application deployments</a:t>
            </a:r>
          </a:p>
        </p:txBody>
      </p:sp>
      <p:sp>
        <p:nvSpPr>
          <p:cNvPr id="5" name="Text Placeholder 4"/>
          <p:cNvSpPr>
            <a:spLocks noGrp="1"/>
          </p:cNvSpPr>
          <p:nvPr>
            <p:ph type="body" sz="quarter" idx="11"/>
          </p:nvPr>
        </p:nvSpPr>
        <p:spPr>
          <a:xfrm>
            <a:off x="6294437" y="1212849"/>
            <a:ext cx="6142038" cy="5527667"/>
          </a:xfrm>
        </p:spPr>
        <p:txBody>
          <a:bodyPr/>
          <a:lstStyle/>
          <a:p>
            <a:r>
              <a:rPr lang="en-US" sz="2800" b="1" i="1" dirty="0"/>
              <a:t>SAS Tokens</a:t>
            </a:r>
          </a:p>
          <a:p>
            <a:pPr marL="457200" indent="-457200">
              <a:buFont typeface="Arial" panose="020B0604020202020204" pitchFamily="34" charset="0"/>
              <a:buChar char="•"/>
            </a:pPr>
            <a:r>
              <a:rPr lang="en-US" sz="2800" dirty="0"/>
              <a:t>SAS tokens can grant limited, specific privileges</a:t>
            </a:r>
          </a:p>
          <a:p>
            <a:pPr marL="457200" indent="-457200">
              <a:buFont typeface="Arial" panose="020B0604020202020204" pitchFamily="34" charset="0"/>
              <a:buChar char="•"/>
            </a:pPr>
            <a:r>
              <a:rPr lang="en-US" sz="2800" dirty="0"/>
              <a:t>SAS tokens have explicit expiration, and can be revoked (stored policy)</a:t>
            </a:r>
          </a:p>
          <a:p>
            <a:pPr marL="457200" indent="-457200">
              <a:buFont typeface="Arial" panose="020B0604020202020204" pitchFamily="34" charset="0"/>
              <a:buChar char="•"/>
            </a:pPr>
            <a:r>
              <a:rPr lang="en-US" sz="2800" dirty="0"/>
              <a:t>Authorization in URL</a:t>
            </a:r>
          </a:p>
          <a:p>
            <a:pPr marL="457200" indent="-457200">
              <a:buFont typeface="Arial" panose="020B0604020202020204" pitchFamily="34" charset="0"/>
              <a:buChar char="•"/>
            </a:pPr>
            <a:r>
              <a:rPr lang="en-US" sz="2800" dirty="0"/>
              <a:t>Requires custom token issuer service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Best for most scenarios</a:t>
            </a:r>
          </a:p>
          <a:p>
            <a:pPr marL="457200" indent="-457200">
              <a:buFont typeface="Arial" panose="020B0604020202020204" pitchFamily="34" charset="0"/>
              <a:buChar char="•"/>
            </a:pPr>
            <a:r>
              <a:rPr lang="en-US" sz="2800" dirty="0"/>
              <a:t>Enables bypass of middle tier</a:t>
            </a:r>
          </a:p>
        </p:txBody>
      </p:sp>
    </p:spTree>
    <p:extLst>
      <p:ext uri="{BB962C8B-B14F-4D97-AF65-F5344CB8AC3E}">
        <p14:creationId xmlns:p14="http://schemas.microsoft.com/office/powerpoint/2010/main" val="38551285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Account SAS Example</a:t>
            </a:r>
          </a:p>
        </p:txBody>
      </p:sp>
      <p:sp>
        <p:nvSpPr>
          <p:cNvPr id="4" name="Text Placeholder 3"/>
          <p:cNvSpPr>
            <a:spLocks noGrp="1"/>
          </p:cNvSpPr>
          <p:nvPr>
            <p:ph type="body" sz="quarter" idx="10"/>
          </p:nvPr>
        </p:nvSpPr>
        <p:spPr>
          <a:xfrm>
            <a:off x="274638" y="1221157"/>
            <a:ext cx="11887199" cy="1514261"/>
          </a:xfrm>
        </p:spPr>
        <p:txBody>
          <a:bodyPr/>
          <a:lstStyle/>
          <a:p>
            <a:r>
              <a:rPr lang="en-US" sz="2400" dirty="0"/>
              <a:t>https://myaccount.blob.core.windows.net/mycontainer/myblob?</a:t>
            </a:r>
            <a:r>
              <a:rPr lang="en-US" sz="2400" i="1" dirty="0">
                <a:highlight>
                  <a:srgbClr val="FFFF00"/>
                </a:highlight>
              </a:rPr>
              <a:t>sv=2015-04-05&amp;ss=b&amp;srt=o&amp;sp=r&amp;se=2016-09-30T23:57:53Z&amp;st=2016-09-14T15:57:53Z&amp;spr=https&amp;sig=BWLBIFazbsn96gJl2I0wKjkRRBaH9qvtF5qtsluulPk%3D</a:t>
            </a:r>
          </a:p>
        </p:txBody>
      </p:sp>
      <p:graphicFrame>
        <p:nvGraphicFramePr>
          <p:cNvPr id="2" name="Table 1"/>
          <p:cNvGraphicFramePr>
            <a:graphicFrameLocks noGrp="1"/>
          </p:cNvGraphicFramePr>
          <p:nvPr>
            <p:extLst/>
          </p:nvPr>
        </p:nvGraphicFramePr>
        <p:xfrm>
          <a:off x="427037" y="2902902"/>
          <a:ext cx="11734800" cy="356616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4273143623"/>
                    </a:ext>
                  </a:extLst>
                </a:gridCol>
                <a:gridCol w="6934200">
                  <a:extLst>
                    <a:ext uri="{9D8B030D-6E8A-4147-A177-3AD203B41FA5}">
                      <a16:colId xmlns:a16="http://schemas.microsoft.com/office/drawing/2014/main" val="3217750444"/>
                    </a:ext>
                  </a:extLst>
                </a:gridCol>
              </a:tblGrid>
              <a:tr h="370840">
                <a:tc>
                  <a:txBody>
                    <a:bodyPr/>
                    <a:lstStyle/>
                    <a:p>
                      <a:r>
                        <a:rPr lang="en-US" sz="2000" dirty="0"/>
                        <a:t>Parameter</a:t>
                      </a:r>
                    </a:p>
                  </a:txBody>
                  <a:tcPr/>
                </a:tc>
                <a:tc>
                  <a:txBody>
                    <a:bodyPr/>
                    <a:lstStyle/>
                    <a:p>
                      <a:r>
                        <a:rPr lang="en-US" sz="2000" dirty="0"/>
                        <a:t>Description</a:t>
                      </a:r>
                    </a:p>
                  </a:txBody>
                  <a:tcPr/>
                </a:tc>
                <a:extLst>
                  <a:ext uri="{0D108BD9-81ED-4DB2-BD59-A6C34878D82A}">
                    <a16:rowId xmlns:a16="http://schemas.microsoft.com/office/drawing/2014/main" val="1197605884"/>
                  </a:ext>
                </a:extLst>
              </a:tr>
              <a:tr h="370840">
                <a:tc>
                  <a:txBody>
                    <a:bodyPr/>
                    <a:lstStyle/>
                    <a:p>
                      <a:r>
                        <a:rPr lang="en-US" sz="2000" dirty="0" err="1"/>
                        <a:t>sv</a:t>
                      </a:r>
                      <a:r>
                        <a:rPr lang="en-US" sz="2000" dirty="0"/>
                        <a:t>=2015-04-05</a:t>
                      </a:r>
                    </a:p>
                  </a:txBody>
                  <a:tcPr/>
                </a:tc>
                <a:tc>
                  <a:txBody>
                    <a:bodyPr/>
                    <a:lstStyle/>
                    <a:p>
                      <a:r>
                        <a:rPr lang="en-US" sz="2000" kern="1200" dirty="0">
                          <a:solidFill>
                            <a:schemeClr val="dk1"/>
                          </a:solidFill>
                          <a:latin typeface="+mn-lt"/>
                          <a:ea typeface="+mn-ea"/>
                          <a:cs typeface="+mn-cs"/>
                        </a:rPr>
                        <a:t>SAS protocol version</a:t>
                      </a:r>
                    </a:p>
                  </a:txBody>
                  <a:tcPr/>
                </a:tc>
                <a:extLst>
                  <a:ext uri="{0D108BD9-81ED-4DB2-BD59-A6C34878D82A}">
                    <a16:rowId xmlns:a16="http://schemas.microsoft.com/office/drawing/2014/main" val="2920534813"/>
                  </a:ext>
                </a:extLst>
              </a:tr>
              <a:tr h="370840">
                <a:tc>
                  <a:txBody>
                    <a:bodyPr/>
                    <a:lstStyle/>
                    <a:p>
                      <a:r>
                        <a:rPr lang="en-US" sz="2000" dirty="0" err="1"/>
                        <a:t>ss</a:t>
                      </a:r>
                      <a:r>
                        <a:rPr lang="en-US" sz="2000" dirty="0"/>
                        <a:t>=b</a:t>
                      </a:r>
                    </a:p>
                  </a:txBody>
                  <a:tcPr/>
                </a:tc>
                <a:tc>
                  <a:txBody>
                    <a:bodyPr/>
                    <a:lstStyle/>
                    <a:p>
                      <a:r>
                        <a:rPr lang="en-US" sz="2000" kern="1200" dirty="0">
                          <a:solidFill>
                            <a:schemeClr val="dk1"/>
                          </a:solidFill>
                          <a:latin typeface="+mn-lt"/>
                          <a:ea typeface="+mn-ea"/>
                          <a:cs typeface="+mn-cs"/>
                        </a:rPr>
                        <a:t>Services allowed</a:t>
                      </a:r>
                    </a:p>
                  </a:txBody>
                  <a:tcPr/>
                </a:tc>
                <a:extLst>
                  <a:ext uri="{0D108BD9-81ED-4DB2-BD59-A6C34878D82A}">
                    <a16:rowId xmlns:a16="http://schemas.microsoft.com/office/drawing/2014/main" val="2674222053"/>
                  </a:ext>
                </a:extLst>
              </a:tr>
              <a:tr h="370840">
                <a:tc>
                  <a:txBody>
                    <a:bodyPr/>
                    <a:lstStyle/>
                    <a:p>
                      <a:r>
                        <a:rPr lang="en-US" sz="2000" dirty="0" err="1"/>
                        <a:t>srt</a:t>
                      </a:r>
                      <a:r>
                        <a:rPr lang="en-US" sz="2000" dirty="0"/>
                        <a:t>=o</a:t>
                      </a:r>
                    </a:p>
                  </a:txBody>
                  <a:tcPr/>
                </a:tc>
                <a:tc>
                  <a:txBody>
                    <a:bodyPr/>
                    <a:lstStyle/>
                    <a:p>
                      <a:r>
                        <a:rPr lang="en-US" sz="2000" kern="1200" dirty="0">
                          <a:solidFill>
                            <a:schemeClr val="dk1"/>
                          </a:solidFill>
                          <a:latin typeface="+mn-lt"/>
                          <a:ea typeface="+mn-ea"/>
                          <a:cs typeface="+mn-cs"/>
                        </a:rPr>
                        <a:t>Resource types allowed</a:t>
                      </a:r>
                    </a:p>
                  </a:txBody>
                  <a:tcPr/>
                </a:tc>
                <a:extLst>
                  <a:ext uri="{0D108BD9-81ED-4DB2-BD59-A6C34878D82A}">
                    <a16:rowId xmlns:a16="http://schemas.microsoft.com/office/drawing/2014/main" val="1229794900"/>
                  </a:ext>
                </a:extLst>
              </a:tr>
              <a:tr h="370840">
                <a:tc>
                  <a:txBody>
                    <a:bodyPr/>
                    <a:lstStyle/>
                    <a:p>
                      <a:r>
                        <a:rPr lang="en-US" sz="2000" dirty="0" err="1"/>
                        <a:t>sp</a:t>
                      </a:r>
                      <a:r>
                        <a:rPr lang="en-US" sz="2000" dirty="0"/>
                        <a:t>=r</a:t>
                      </a:r>
                    </a:p>
                  </a:txBody>
                  <a:tcPr/>
                </a:tc>
                <a:tc>
                  <a:txBody>
                    <a:bodyPr/>
                    <a:lstStyle/>
                    <a:p>
                      <a:r>
                        <a:rPr lang="en-US" sz="2000" kern="1200" dirty="0">
                          <a:solidFill>
                            <a:schemeClr val="dk1"/>
                          </a:solidFill>
                          <a:latin typeface="+mn-lt"/>
                          <a:ea typeface="+mn-ea"/>
                          <a:cs typeface="+mn-cs"/>
                        </a:rPr>
                        <a:t>Permissions granted</a:t>
                      </a:r>
                    </a:p>
                  </a:txBody>
                  <a:tcPr/>
                </a:tc>
                <a:extLst>
                  <a:ext uri="{0D108BD9-81ED-4DB2-BD59-A6C34878D82A}">
                    <a16:rowId xmlns:a16="http://schemas.microsoft.com/office/drawing/2014/main" val="4277390471"/>
                  </a:ext>
                </a:extLst>
              </a:tr>
              <a:tr h="370840">
                <a:tc>
                  <a:txBody>
                    <a:bodyPr/>
                    <a:lstStyle/>
                    <a:p>
                      <a:r>
                        <a:rPr lang="en-US" sz="2000" dirty="0" err="1"/>
                        <a:t>st</a:t>
                      </a:r>
                      <a:r>
                        <a:rPr lang="en-US" sz="2000" dirty="0"/>
                        <a:t>=2016-09-14T15:57:53Z</a:t>
                      </a:r>
                    </a:p>
                  </a:txBody>
                  <a:tcPr/>
                </a:tc>
                <a:tc>
                  <a:txBody>
                    <a:bodyPr/>
                    <a:lstStyle/>
                    <a:p>
                      <a:r>
                        <a:rPr lang="en-US" sz="2000" kern="1200" dirty="0">
                          <a:solidFill>
                            <a:schemeClr val="dk1"/>
                          </a:solidFill>
                          <a:latin typeface="+mn-lt"/>
                          <a:ea typeface="+mn-ea"/>
                          <a:cs typeface="+mn-cs"/>
                        </a:rPr>
                        <a:t>Start (valid from date/time)</a:t>
                      </a:r>
                    </a:p>
                  </a:txBody>
                  <a:tcPr/>
                </a:tc>
                <a:extLst>
                  <a:ext uri="{0D108BD9-81ED-4DB2-BD59-A6C34878D82A}">
                    <a16:rowId xmlns:a16="http://schemas.microsoft.com/office/drawing/2014/main" val="3637953413"/>
                  </a:ext>
                </a:extLst>
              </a:tr>
              <a:tr h="370840">
                <a:tc>
                  <a:txBody>
                    <a:bodyPr/>
                    <a:lstStyle/>
                    <a:p>
                      <a:r>
                        <a:rPr lang="en-US" sz="2000" dirty="0"/>
                        <a:t>se=2016-09-30T23:57:53Z</a:t>
                      </a:r>
                    </a:p>
                  </a:txBody>
                  <a:tcPr/>
                </a:tc>
                <a:tc>
                  <a:txBody>
                    <a:bodyPr/>
                    <a:lstStyle/>
                    <a:p>
                      <a:r>
                        <a:rPr lang="en-US" sz="2000" kern="1200" dirty="0">
                          <a:solidFill>
                            <a:schemeClr val="dk1"/>
                          </a:solidFill>
                          <a:latin typeface="+mn-lt"/>
                          <a:ea typeface="+mn-ea"/>
                          <a:cs typeface="+mn-cs"/>
                        </a:rPr>
                        <a:t>Expiration (valid until date/time)</a:t>
                      </a:r>
                    </a:p>
                  </a:txBody>
                  <a:tcPr/>
                </a:tc>
                <a:extLst>
                  <a:ext uri="{0D108BD9-81ED-4DB2-BD59-A6C34878D82A}">
                    <a16:rowId xmlns:a16="http://schemas.microsoft.com/office/drawing/2014/main" val="4249200952"/>
                  </a:ext>
                </a:extLst>
              </a:tr>
              <a:tr h="370840">
                <a:tc>
                  <a:txBody>
                    <a:bodyPr/>
                    <a:lstStyle/>
                    <a:p>
                      <a:r>
                        <a:rPr lang="en-US" sz="2000" dirty="0" err="1"/>
                        <a:t>spr</a:t>
                      </a:r>
                      <a:r>
                        <a:rPr lang="en-US" sz="2000" dirty="0"/>
                        <a:t>=https</a:t>
                      </a:r>
                    </a:p>
                  </a:txBody>
                  <a:tcPr/>
                </a:tc>
                <a:tc>
                  <a:txBody>
                    <a:bodyPr/>
                    <a:lstStyle/>
                    <a:p>
                      <a:r>
                        <a:rPr lang="en-US" sz="2000" kern="1200" dirty="0">
                          <a:solidFill>
                            <a:schemeClr val="dk1"/>
                          </a:solidFill>
                          <a:latin typeface="+mn-lt"/>
                          <a:ea typeface="+mn-ea"/>
                          <a:cs typeface="+mn-cs"/>
                        </a:rPr>
                        <a:t>Allowed protocols (https or </a:t>
                      </a:r>
                      <a:r>
                        <a:rPr lang="en-US" sz="2000" kern="1200" dirty="0" err="1">
                          <a:solidFill>
                            <a:schemeClr val="dk1"/>
                          </a:solidFill>
                          <a:latin typeface="+mn-lt"/>
                          <a:ea typeface="+mn-ea"/>
                          <a:cs typeface="+mn-cs"/>
                        </a:rPr>
                        <a:t>https,http</a:t>
                      </a:r>
                      <a:r>
                        <a:rPr lang="en-US" sz="2000" kern="1200" dirty="0">
                          <a:solidFill>
                            <a:schemeClr val="dk1"/>
                          </a:solidFill>
                          <a:latin typeface="+mn-lt"/>
                          <a:ea typeface="+mn-ea"/>
                          <a:cs typeface="+mn-cs"/>
                        </a:rPr>
                        <a:t>)</a:t>
                      </a:r>
                    </a:p>
                  </a:txBody>
                  <a:tcPr/>
                </a:tc>
                <a:extLst>
                  <a:ext uri="{0D108BD9-81ED-4DB2-BD59-A6C34878D82A}">
                    <a16:rowId xmlns:a16="http://schemas.microsoft.com/office/drawing/2014/main" val="1189086564"/>
                  </a:ext>
                </a:extLst>
              </a:tr>
              <a:tr h="370840">
                <a:tc>
                  <a:txBody>
                    <a:bodyPr/>
                    <a:lstStyle/>
                    <a:p>
                      <a:r>
                        <a:rPr lang="en-US" sz="2000" dirty="0"/>
                        <a:t>sig=BWLBIFd8gl38avg…</a:t>
                      </a:r>
                    </a:p>
                  </a:txBody>
                  <a:tcPr/>
                </a:tc>
                <a:tc>
                  <a:txBody>
                    <a:bodyPr/>
                    <a:lstStyle/>
                    <a:p>
                      <a:r>
                        <a:rPr lang="en-US" sz="2000" kern="1200" dirty="0">
                          <a:solidFill>
                            <a:schemeClr val="dk1"/>
                          </a:solidFill>
                          <a:latin typeface="+mn-lt"/>
                          <a:ea typeface="+mn-ea"/>
                          <a:cs typeface="+mn-cs"/>
                        </a:rPr>
                        <a:t>Signature</a:t>
                      </a:r>
                    </a:p>
                  </a:txBody>
                  <a:tcPr/>
                </a:tc>
                <a:extLst>
                  <a:ext uri="{0D108BD9-81ED-4DB2-BD59-A6C34878D82A}">
                    <a16:rowId xmlns:a16="http://schemas.microsoft.com/office/drawing/2014/main" val="1631506956"/>
                  </a:ext>
                </a:extLst>
              </a:tr>
            </a:tbl>
          </a:graphicData>
        </a:graphic>
      </p:graphicFrame>
    </p:spTree>
    <p:extLst>
      <p:ext uri="{BB962C8B-B14F-4D97-AF65-F5344CB8AC3E}">
        <p14:creationId xmlns:p14="http://schemas.microsoft.com/office/powerpoint/2010/main" val="105452846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a:t>Allows separation of access policy from SAS</a:t>
            </a:r>
          </a:p>
          <a:p>
            <a:r>
              <a:rPr lang="en-US" dirty="0"/>
              <a:t>Enables modification and revocation of permissions after SAS token is issued</a:t>
            </a:r>
          </a:p>
          <a:p>
            <a:r>
              <a:rPr lang="en-US" dirty="0"/>
              <a:t>5 stored policies per container, table, queue</a:t>
            </a:r>
          </a:p>
        </p:txBody>
      </p:sp>
      <p:sp>
        <p:nvSpPr>
          <p:cNvPr id="3" name="Title 2"/>
          <p:cNvSpPr>
            <a:spLocks noGrp="1"/>
          </p:cNvSpPr>
          <p:nvPr>
            <p:ph type="title"/>
          </p:nvPr>
        </p:nvSpPr>
        <p:spPr/>
        <p:txBody>
          <a:bodyPr/>
          <a:lstStyle/>
          <a:p>
            <a:r>
              <a:rPr lang="en-US" dirty="0"/>
              <a:t>SAS with Stored Access Policy</a:t>
            </a:r>
          </a:p>
        </p:txBody>
      </p:sp>
      <p:grpSp>
        <p:nvGrpSpPr>
          <p:cNvPr id="9" name="Group 8"/>
          <p:cNvGrpSpPr/>
          <p:nvPr/>
        </p:nvGrpSpPr>
        <p:grpSpPr>
          <a:xfrm>
            <a:off x="8656637" y="3802062"/>
            <a:ext cx="3200400" cy="3124200"/>
            <a:chOff x="8656637" y="3344862"/>
            <a:chExt cx="3200400" cy="3124200"/>
          </a:xfrm>
        </p:grpSpPr>
        <p:sp>
          <p:nvSpPr>
            <p:cNvPr id="4" name="Rectangle 3"/>
            <p:cNvSpPr/>
            <p:nvPr/>
          </p:nvSpPr>
          <p:spPr bwMode="auto">
            <a:xfrm>
              <a:off x="8656637" y="3344862"/>
              <a:ext cx="3200400" cy="3124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err="1">
                  <a:gradFill>
                    <a:gsLst>
                      <a:gs pos="5439">
                        <a:srgbClr val="F8F8F8"/>
                      </a:gs>
                      <a:gs pos="10000">
                        <a:srgbClr val="F8F8F8"/>
                      </a:gs>
                    </a:gsLst>
                    <a:lin ang="5400000" scaled="0"/>
                  </a:gradFill>
                </a:rPr>
                <a:t>myaccount</a:t>
              </a:r>
              <a:endParaRPr lang="en-US" sz="2000" dirty="0">
                <a:gradFill>
                  <a:gsLst>
                    <a:gs pos="5439">
                      <a:srgbClr val="F8F8F8"/>
                    </a:gs>
                    <a:gs pos="10000">
                      <a:srgbClr val="F8F8F8"/>
                    </a:gs>
                  </a:gsLst>
                  <a:lin ang="5400000" scaled="0"/>
                </a:gradFill>
              </a:endParaRPr>
            </a:p>
          </p:txBody>
        </p:sp>
        <p:sp>
          <p:nvSpPr>
            <p:cNvPr id="5" name="Rectangle 4"/>
            <p:cNvSpPr/>
            <p:nvPr/>
          </p:nvSpPr>
          <p:spPr bwMode="auto">
            <a:xfrm>
              <a:off x="8885237" y="3878262"/>
              <a:ext cx="2743200" cy="24384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err="1">
                  <a:gradFill>
                    <a:gsLst>
                      <a:gs pos="5439">
                        <a:srgbClr val="F8F8F8"/>
                      </a:gs>
                      <a:gs pos="10000">
                        <a:srgbClr val="F8F8F8"/>
                      </a:gs>
                    </a:gsLst>
                    <a:lin ang="5400000" scaled="0"/>
                  </a:gradFill>
                </a:rPr>
                <a:t>mycontainer</a:t>
              </a:r>
              <a:endParaRPr lang="en-US" sz="2000" dirty="0">
                <a:gradFill>
                  <a:gsLst>
                    <a:gs pos="5439">
                      <a:srgbClr val="F8F8F8"/>
                    </a:gs>
                    <a:gs pos="10000">
                      <a:srgbClr val="F8F8F8"/>
                    </a:gs>
                  </a:gsLst>
                  <a:lin ang="5400000" scaled="0"/>
                </a:gradFill>
              </a:endParaRPr>
            </a:p>
          </p:txBody>
        </p:sp>
        <p:sp>
          <p:nvSpPr>
            <p:cNvPr id="6" name="Rectangle 5"/>
            <p:cNvSpPr/>
            <p:nvPr/>
          </p:nvSpPr>
          <p:spPr bwMode="auto">
            <a:xfrm>
              <a:off x="8885237" y="4335462"/>
              <a:ext cx="2286000" cy="4572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Policy: </a:t>
              </a:r>
              <a:r>
                <a:rPr lang="en-US" sz="1600" dirty="0" err="1">
                  <a:gradFill>
                    <a:gsLst>
                      <a:gs pos="5439">
                        <a:srgbClr val="F8F8F8"/>
                      </a:gs>
                      <a:gs pos="10000">
                        <a:srgbClr val="F8F8F8"/>
                      </a:gs>
                    </a:gsLst>
                    <a:lin ang="5400000" scaled="0"/>
                  </a:gradFill>
                </a:rPr>
                <a:t>myreadonlypolicy</a:t>
              </a:r>
              <a:endParaRPr lang="en-US" sz="1600" dirty="0">
                <a:gradFill>
                  <a:gsLst>
                    <a:gs pos="5439">
                      <a:srgbClr val="F8F8F8"/>
                    </a:gs>
                    <a:gs pos="10000">
                      <a:srgbClr val="F8F8F8"/>
                    </a:gs>
                  </a:gsLst>
                  <a:lin ang="5400000" scaled="0"/>
                </a:gradFill>
              </a:endParaRPr>
            </a:p>
            <a:p>
              <a:pPr algn="ctr" defTabSz="932472" fontAlgn="base">
                <a:spcBef>
                  <a:spcPct val="0"/>
                </a:spcBef>
                <a:spcAft>
                  <a:spcPct val="0"/>
                </a:spcAft>
              </a:pPr>
              <a:r>
                <a:rPr lang="en-US" sz="1600" dirty="0">
                  <a:gradFill>
                    <a:gsLst>
                      <a:gs pos="5439">
                        <a:srgbClr val="F8F8F8"/>
                      </a:gs>
                      <a:gs pos="10000">
                        <a:srgbClr val="F8F8F8"/>
                      </a:gs>
                    </a:gsLst>
                    <a:lin ang="5400000" scaled="0"/>
                  </a:gradFill>
                </a:rPr>
                <a:t>(permissions, expiration)</a:t>
              </a:r>
            </a:p>
          </p:txBody>
        </p:sp>
      </p:grpSp>
      <p:sp>
        <p:nvSpPr>
          <p:cNvPr id="7" name="Text Placeholder 3"/>
          <p:cNvSpPr txBox="1">
            <a:spLocks/>
          </p:cNvSpPr>
          <p:nvPr/>
        </p:nvSpPr>
        <p:spPr>
          <a:xfrm>
            <a:off x="274638" y="4411662"/>
            <a:ext cx="8077200" cy="134806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800" dirty="0"/>
              <a:t>https://myaccount.blob.core.windows.net/</a:t>
            </a:r>
            <a:r>
              <a:rPr lang="en-US" sz="2800" dirty="0" err="1"/>
              <a:t>mycontainer</a:t>
            </a:r>
            <a:r>
              <a:rPr lang="en-US" sz="2800" dirty="0"/>
              <a:t>/</a:t>
            </a:r>
            <a:r>
              <a:rPr lang="en-US" sz="2800" dirty="0" err="1"/>
              <a:t>myblob?sv</a:t>
            </a:r>
            <a:r>
              <a:rPr lang="en-US" sz="2800" dirty="0"/>
              <a:t>=2015-04-05&amp;</a:t>
            </a:r>
            <a:r>
              <a:rPr lang="en-US" sz="2800" dirty="0">
                <a:highlight>
                  <a:srgbClr val="FFFF00"/>
                </a:highlight>
              </a:rPr>
              <a:t>si=</a:t>
            </a:r>
            <a:r>
              <a:rPr lang="en-US" sz="2800" dirty="0" err="1">
                <a:highlight>
                  <a:srgbClr val="FFFF00"/>
                </a:highlight>
              </a:rPr>
              <a:t>myreadonlypolicy</a:t>
            </a:r>
            <a:r>
              <a:rPr lang="en-US" sz="2800" dirty="0" err="1"/>
              <a:t>&amp;sig</a:t>
            </a:r>
            <a:r>
              <a:rPr lang="en-US" sz="2800" dirty="0"/>
              <a:t>=BWL…lPk%3D</a:t>
            </a:r>
          </a:p>
        </p:txBody>
      </p:sp>
      <p:sp>
        <p:nvSpPr>
          <p:cNvPr id="8" name="TextBox 7"/>
          <p:cNvSpPr txBox="1"/>
          <p:nvPr/>
        </p:nvSpPr>
        <p:spPr>
          <a:xfrm>
            <a:off x="503237" y="6155130"/>
            <a:ext cx="5181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Read more on </a:t>
            </a:r>
            <a:r>
              <a:rPr lang="en-US" sz="2400" dirty="0">
                <a:hlinkClick r:id="rId2"/>
              </a:rPr>
              <a:t>MSDN</a:t>
            </a:r>
            <a:endParaRPr lang="en-US" sz="2400" dirty="0"/>
          </a:p>
        </p:txBody>
      </p:sp>
    </p:spTree>
    <p:extLst>
      <p:ext uri="{BB962C8B-B14F-4D97-AF65-F5344CB8AC3E}">
        <p14:creationId xmlns:p14="http://schemas.microsoft.com/office/powerpoint/2010/main" val="31212944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333999" cy="4862870"/>
          </a:xfrm>
        </p:spPr>
        <p:txBody>
          <a:bodyPr/>
          <a:lstStyle/>
          <a:p>
            <a:r>
              <a:rPr lang="en-US" dirty="0"/>
              <a:t>Azure Portal</a:t>
            </a:r>
          </a:p>
          <a:p>
            <a:r>
              <a:rPr lang="en-US" dirty="0"/>
              <a:t>Storage Explorer</a:t>
            </a:r>
          </a:p>
          <a:p>
            <a:r>
              <a:rPr lang="en-US" dirty="0"/>
              <a:t>PowerShell</a:t>
            </a:r>
          </a:p>
          <a:p>
            <a:pPr marL="241300" lvl="1" indent="0">
              <a:buNone/>
            </a:pPr>
            <a:r>
              <a:rPr lang="en-US" sz="2000" dirty="0">
                <a:latin typeface="Consolas" panose="020B0609020204030204" pitchFamily="49" charset="0"/>
                <a:hlinkClick r:id="rId2"/>
              </a:rPr>
              <a:t>New-</a:t>
            </a:r>
            <a:r>
              <a:rPr lang="en-US" sz="2000" dirty="0" err="1">
                <a:latin typeface="Consolas" panose="020B0609020204030204" pitchFamily="49" charset="0"/>
                <a:hlinkClick r:id="rId2"/>
              </a:rPr>
              <a:t>AzureStorageBlobSASToken</a:t>
            </a:r>
            <a:r>
              <a:rPr lang="en-US" sz="2000" dirty="0">
                <a:latin typeface="Consolas" panose="020B0609020204030204" pitchFamily="49" charset="0"/>
              </a:rPr>
              <a:t>, …</a:t>
            </a:r>
          </a:p>
          <a:p>
            <a:r>
              <a:rPr lang="en-US" dirty="0"/>
              <a:t>Cross-Platform CLI</a:t>
            </a:r>
          </a:p>
          <a:p>
            <a:pPr marL="241300" lvl="1" indent="0">
              <a:buNone/>
            </a:pPr>
            <a:r>
              <a:rPr lang="en-US" sz="2000" dirty="0">
                <a:latin typeface="Consolas" panose="020B0609020204030204" pitchFamily="49" charset="0"/>
                <a:hlinkClick r:id="rId3"/>
              </a:rPr>
              <a:t>storage blob </a:t>
            </a:r>
            <a:r>
              <a:rPr lang="en-US" sz="2000" dirty="0" err="1">
                <a:latin typeface="Consolas" panose="020B0609020204030204" pitchFamily="49" charset="0"/>
                <a:hlinkClick r:id="rId3"/>
              </a:rPr>
              <a:t>sas</a:t>
            </a:r>
            <a:r>
              <a:rPr lang="en-US" sz="2000" dirty="0">
                <a:latin typeface="Consolas" panose="020B0609020204030204" pitchFamily="49" charset="0"/>
                <a:hlinkClick r:id="rId3"/>
              </a:rPr>
              <a:t> create</a:t>
            </a:r>
            <a:r>
              <a:rPr lang="en-US" sz="2000" dirty="0">
                <a:latin typeface="Consolas" panose="020B0609020204030204" pitchFamily="49" charset="0"/>
              </a:rPr>
              <a:t>, …</a:t>
            </a:r>
            <a:endParaRPr lang="en-US" dirty="0"/>
          </a:p>
          <a:p>
            <a:r>
              <a:rPr lang="en-US" dirty="0"/>
              <a:t>Custom Code</a:t>
            </a:r>
            <a:endParaRPr lang="en-US" sz="2000" dirty="0">
              <a:latin typeface="Consolas" panose="020B0609020204030204" pitchFamily="49" charset="0"/>
            </a:endParaRPr>
          </a:p>
          <a:p>
            <a:pPr lvl="1"/>
            <a:r>
              <a:rPr lang="en-US" dirty="0">
                <a:latin typeface="Consolas" panose="020B0609020204030204" pitchFamily="49" charset="0"/>
              </a:rPr>
              <a:t>Protocol fully documented on </a:t>
            </a:r>
            <a:r>
              <a:rPr lang="en-US" dirty="0">
                <a:latin typeface="Consolas" panose="020B0609020204030204" pitchFamily="49" charset="0"/>
                <a:hlinkClick r:id="rId4"/>
              </a:rPr>
              <a:t>MSDN</a:t>
            </a:r>
            <a:endParaRPr lang="en-US" dirty="0"/>
          </a:p>
        </p:txBody>
      </p:sp>
      <p:sp>
        <p:nvSpPr>
          <p:cNvPr id="3" name="Title 2"/>
          <p:cNvSpPr>
            <a:spLocks noGrp="1"/>
          </p:cNvSpPr>
          <p:nvPr>
            <p:ph type="title"/>
          </p:nvPr>
        </p:nvSpPr>
        <p:spPr/>
        <p:txBody>
          <a:bodyPr/>
          <a:lstStyle/>
          <a:p>
            <a:r>
              <a:rPr lang="en-US" dirty="0"/>
              <a:t>Tools to Generate SAS</a:t>
            </a:r>
          </a:p>
        </p:txBody>
      </p:sp>
      <p:pic>
        <p:nvPicPr>
          <p:cNvPr id="4" name="Picture 3"/>
          <p:cNvPicPr>
            <a:picLocks noChangeAspect="1"/>
          </p:cNvPicPr>
          <p:nvPr/>
        </p:nvPicPr>
        <p:blipFill>
          <a:blip r:embed="rId5"/>
          <a:stretch>
            <a:fillRect/>
          </a:stretch>
        </p:blipFill>
        <p:spPr>
          <a:xfrm>
            <a:off x="5913437" y="1212849"/>
            <a:ext cx="5381625" cy="5295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6599237" y="483756"/>
            <a:ext cx="4876798" cy="5609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73242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err="1"/>
              <a:t>Blob</a:t>
            </a:r>
            <a:r>
              <a:rPr lang="hr-HR" dirty="0"/>
              <a:t> </a:t>
            </a:r>
            <a:r>
              <a:rPr lang="hr-HR" dirty="0" err="1"/>
              <a:t>Storage</a:t>
            </a:r>
            <a:endParaRPr lang="nl-NL" dirty="0"/>
          </a:p>
        </p:txBody>
      </p:sp>
    </p:spTree>
    <p:extLst>
      <p:ext uri="{BB962C8B-B14F-4D97-AF65-F5344CB8AC3E}">
        <p14:creationId xmlns:p14="http://schemas.microsoft.com/office/powerpoint/2010/main" val="536856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64" y="0"/>
            <a:ext cx="11889564" cy="917575"/>
          </a:xfrm>
        </p:spPr>
        <p:txBody>
          <a:bodyPr/>
          <a:lstStyle/>
          <a:p>
            <a:r>
              <a:rPr lang="en-US" dirty="0"/>
              <a:t>What is the Blob Storage Service?</a:t>
            </a:r>
          </a:p>
        </p:txBody>
      </p:sp>
      <p:sp>
        <p:nvSpPr>
          <p:cNvPr id="3" name="Text Placeholder 2"/>
          <p:cNvSpPr>
            <a:spLocks noGrp="1"/>
          </p:cNvSpPr>
          <p:nvPr>
            <p:ph type="body" sz="quarter" idx="10"/>
          </p:nvPr>
        </p:nvSpPr>
        <p:spPr>
          <a:xfrm>
            <a:off x="264528" y="754062"/>
            <a:ext cx="11887200" cy="5410712"/>
          </a:xfrm>
        </p:spPr>
        <p:txBody>
          <a:bodyPr/>
          <a:lstStyle/>
          <a:p>
            <a:r>
              <a:rPr lang="en-US" dirty="0"/>
              <a:t>Object Storage: Store and serve unstructured data</a:t>
            </a:r>
          </a:p>
          <a:p>
            <a:pPr marL="342900" lvl="1" indent="-342900">
              <a:buFont typeface="Arial" panose="020B0604020202020204" pitchFamily="34" charset="0"/>
              <a:buChar char="•"/>
            </a:pPr>
            <a:r>
              <a:rPr lang="en-US" sz="2800" dirty="0"/>
              <a:t>Documents</a:t>
            </a:r>
            <a:r>
              <a:rPr lang="hr-HR" sz="2800" dirty="0"/>
              <a:t>, </a:t>
            </a:r>
            <a:r>
              <a:rPr lang="en-US" sz="2800" dirty="0"/>
              <a:t>photos, videos, music, and blogs</a:t>
            </a:r>
          </a:p>
          <a:p>
            <a:pPr marL="342900" lvl="1" indent="-342900">
              <a:buFont typeface="Arial" panose="020B0604020202020204" pitchFamily="34" charset="0"/>
              <a:buChar char="•"/>
            </a:pPr>
            <a:r>
              <a:rPr lang="en-US" sz="2800" dirty="0"/>
              <a:t>Backups of files, computers, databases, and devices</a:t>
            </a:r>
          </a:p>
          <a:p>
            <a:pPr marL="342900" lvl="1" indent="-342900">
              <a:buFont typeface="Arial" panose="020B0604020202020204" pitchFamily="34" charset="0"/>
              <a:buChar char="•"/>
            </a:pPr>
            <a:r>
              <a:rPr lang="en-US" sz="2800" dirty="0"/>
              <a:t>Configuration data for cloud applications</a:t>
            </a:r>
          </a:p>
          <a:p>
            <a:pPr marL="342900" lvl="1" indent="-342900">
              <a:buFont typeface="Arial" panose="020B0604020202020204" pitchFamily="34" charset="0"/>
              <a:buChar char="•"/>
            </a:pPr>
            <a:r>
              <a:rPr lang="en-US" sz="2800" dirty="0"/>
              <a:t>Big data, such as logs and other large datasets</a:t>
            </a:r>
          </a:p>
          <a:p>
            <a:endParaRPr lang="hr-HR" dirty="0"/>
          </a:p>
          <a:p>
            <a:r>
              <a:rPr lang="en-US" dirty="0"/>
              <a:t>Key Features</a:t>
            </a:r>
          </a:p>
          <a:p>
            <a:pPr marL="457200" lvl="1" indent="-457200">
              <a:buFont typeface="Arial" panose="020B0604020202020204" pitchFamily="34" charset="0"/>
              <a:buChar char="•"/>
            </a:pPr>
            <a:r>
              <a:rPr lang="hr-HR" sz="2800" dirty="0" err="1"/>
              <a:t>Multi</a:t>
            </a:r>
            <a:r>
              <a:rPr lang="hr-HR" sz="2800" dirty="0"/>
              <a:t> EB data </a:t>
            </a:r>
            <a:r>
              <a:rPr lang="hr-HR" sz="2800" dirty="0" err="1"/>
              <a:t>storage</a:t>
            </a:r>
            <a:endParaRPr lang="hr-HR" sz="2800" dirty="0"/>
          </a:p>
          <a:p>
            <a:pPr marL="457200" lvl="1" indent="-457200">
              <a:buFont typeface="Arial" panose="020B0604020202020204" pitchFamily="34" charset="0"/>
              <a:buChar char="•"/>
            </a:pPr>
            <a:r>
              <a:rPr lang="hr-HR" sz="2800" dirty="0" err="1"/>
              <a:t>Different</a:t>
            </a:r>
            <a:r>
              <a:rPr lang="hr-HR" sz="2800" dirty="0"/>
              <a:t> </a:t>
            </a:r>
            <a:r>
              <a:rPr lang="hr-HR" sz="2800" dirty="0" err="1"/>
              <a:t>durability</a:t>
            </a:r>
            <a:r>
              <a:rPr lang="hr-HR" sz="2800" dirty="0"/>
              <a:t> </a:t>
            </a:r>
            <a:r>
              <a:rPr lang="hr-HR" sz="2800" dirty="0" err="1"/>
              <a:t>levels</a:t>
            </a:r>
            <a:r>
              <a:rPr lang="en-US" sz="2800" dirty="0"/>
              <a:t>: LRS, ZRS, GRS</a:t>
            </a:r>
            <a:endParaRPr lang="hr-HR" sz="2800" dirty="0"/>
          </a:p>
          <a:p>
            <a:pPr marL="457200" lvl="1" indent="-457200">
              <a:buFont typeface="Arial" panose="020B0604020202020204" pitchFamily="34" charset="0"/>
              <a:buChar char="•"/>
            </a:pPr>
            <a:r>
              <a:rPr lang="en-US" sz="2800" dirty="0"/>
              <a:t>Highly Available -  99.9% SLA, 99.99% for reads (RA-GRS)</a:t>
            </a:r>
          </a:p>
        </p:txBody>
      </p:sp>
    </p:spTree>
    <p:extLst>
      <p:ext uri="{BB962C8B-B14F-4D97-AF65-F5344CB8AC3E}">
        <p14:creationId xmlns:p14="http://schemas.microsoft.com/office/powerpoint/2010/main" val="9825540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25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25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25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left)">
                                      <p:cBhvr>
                                        <p:cTn id="29" dur="25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left)">
                                      <p:cBhvr>
                                        <p:cTn id="34" dur="25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Concepts</a:t>
            </a:r>
          </a:p>
        </p:txBody>
      </p:sp>
      <p:sp>
        <p:nvSpPr>
          <p:cNvPr id="35" name="Freeform 95"/>
          <p:cNvSpPr>
            <a:spLocks/>
          </p:cNvSpPr>
          <p:nvPr/>
        </p:nvSpPr>
        <p:spPr bwMode="auto">
          <a:xfrm flipH="1">
            <a:off x="2027237" y="1058861"/>
            <a:ext cx="10287000" cy="43434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37373">
              <a:lumMod val="20000"/>
              <a:lumOff val="80000"/>
              <a:alpha val="50000"/>
            </a:srgbClr>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36" name="Group 35"/>
          <p:cNvGrpSpPr/>
          <p:nvPr/>
        </p:nvGrpSpPr>
        <p:grpSpPr>
          <a:xfrm>
            <a:off x="115909" y="3247667"/>
            <a:ext cx="2063727" cy="2002196"/>
            <a:chOff x="115909" y="3247666"/>
            <a:chExt cx="2095478" cy="2200237"/>
          </a:xfrm>
        </p:grpSpPr>
        <p:pic>
          <p:nvPicPr>
            <p:cNvPr id="40" name="Picture 39"/>
            <p:cNvPicPr>
              <a:picLocks noChangeAspect="1"/>
            </p:cNvPicPr>
            <p:nvPr/>
          </p:nvPicPr>
          <p:blipFill>
            <a:blip r:embed="rId3"/>
            <a:stretch>
              <a:fillRect/>
            </a:stretch>
          </p:blipFill>
          <p:spPr>
            <a:xfrm>
              <a:off x="115909" y="3247666"/>
              <a:ext cx="2095478" cy="2095478"/>
            </a:xfrm>
            <a:prstGeom prst="rect">
              <a:avLst/>
            </a:prstGeom>
          </p:spPr>
        </p:pic>
        <p:pic>
          <p:nvPicPr>
            <p:cNvPr id="41" name="Picture 40"/>
            <p:cNvPicPr>
              <a:picLocks noChangeAspect="1"/>
            </p:cNvPicPr>
            <p:nvPr/>
          </p:nvPicPr>
          <p:blipFill>
            <a:blip r:embed="rId4"/>
            <a:stretch>
              <a:fillRect/>
            </a:stretch>
          </p:blipFill>
          <p:spPr>
            <a:xfrm>
              <a:off x="838911" y="4200595"/>
              <a:ext cx="1247308" cy="1247308"/>
            </a:xfrm>
            <a:prstGeom prst="rect">
              <a:avLst/>
            </a:prstGeom>
          </p:spPr>
        </p:pic>
      </p:grpSp>
      <p:sp>
        <p:nvSpPr>
          <p:cNvPr id="42" name="TextBox 41"/>
          <p:cNvSpPr txBox="1"/>
          <p:nvPr/>
        </p:nvSpPr>
        <p:spPr>
          <a:xfrm>
            <a:off x="556896" y="4953349"/>
            <a:ext cx="1331914"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rPr>
              <a:t>Contoso</a:t>
            </a:r>
          </a:p>
        </p:txBody>
      </p:sp>
      <p:sp>
        <p:nvSpPr>
          <p:cNvPr id="43" name="TextBox 42"/>
          <p:cNvSpPr txBox="1"/>
          <p:nvPr/>
        </p:nvSpPr>
        <p:spPr>
          <a:xfrm>
            <a:off x="2739957" y="3192462"/>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 1</a:t>
            </a:r>
          </a:p>
        </p:txBody>
      </p:sp>
      <p:sp>
        <p:nvSpPr>
          <p:cNvPr id="44" name="TextBox 43"/>
          <p:cNvSpPr txBox="1"/>
          <p:nvPr/>
        </p:nvSpPr>
        <p:spPr>
          <a:xfrm>
            <a:off x="2755832" y="3998497"/>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 2</a:t>
            </a:r>
          </a:p>
        </p:txBody>
      </p:sp>
      <p:sp>
        <p:nvSpPr>
          <p:cNvPr id="45" name="TextBox 44"/>
          <p:cNvSpPr txBox="1"/>
          <p:nvPr/>
        </p:nvSpPr>
        <p:spPr>
          <a:xfrm>
            <a:off x="2732019" y="4760497"/>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Subscription...n</a:t>
            </a:r>
          </a:p>
        </p:txBody>
      </p:sp>
      <p:cxnSp>
        <p:nvCxnSpPr>
          <p:cNvPr id="46" name="Straight Arrow Connector 45"/>
          <p:cNvCxnSpPr>
            <a:stCxn id="41" idx="0"/>
            <a:endCxn id="43" idx="1"/>
          </p:cNvCxnSpPr>
          <p:nvPr/>
        </p:nvCxnSpPr>
        <p:spPr>
          <a:xfrm flipV="1">
            <a:off x="1442161" y="3423295"/>
            <a:ext cx="1297796" cy="691529"/>
          </a:xfrm>
          <a:prstGeom prst="straightConnector1">
            <a:avLst/>
          </a:prstGeom>
          <a:noFill/>
          <a:ln w="9525" cap="flat" cmpd="sng" algn="ctr">
            <a:solidFill>
              <a:srgbClr val="505050"/>
            </a:solidFill>
            <a:prstDash val="solid"/>
            <a:headEnd type="none"/>
            <a:tailEnd type="triangle"/>
          </a:ln>
          <a:effectLst/>
        </p:spPr>
      </p:cxnSp>
      <p:cxnSp>
        <p:nvCxnSpPr>
          <p:cNvPr id="49" name="Straight Arrow Connector 48"/>
          <p:cNvCxnSpPr>
            <a:stCxn id="41" idx="0"/>
            <a:endCxn id="44" idx="1"/>
          </p:cNvCxnSpPr>
          <p:nvPr/>
        </p:nvCxnSpPr>
        <p:spPr>
          <a:xfrm>
            <a:off x="1442161" y="4114824"/>
            <a:ext cx="1313671" cy="114506"/>
          </a:xfrm>
          <a:prstGeom prst="straightConnector1">
            <a:avLst/>
          </a:prstGeom>
          <a:noFill/>
          <a:ln w="9525" cap="flat" cmpd="sng" algn="ctr">
            <a:solidFill>
              <a:srgbClr val="505050"/>
            </a:solidFill>
            <a:prstDash val="solid"/>
            <a:headEnd type="none"/>
            <a:tailEnd type="triangle"/>
          </a:ln>
          <a:effectLst/>
        </p:spPr>
      </p:cxnSp>
      <p:cxnSp>
        <p:nvCxnSpPr>
          <p:cNvPr id="50" name="Straight Arrow Connector 49"/>
          <p:cNvCxnSpPr>
            <a:stCxn id="41" idx="0"/>
            <a:endCxn id="45" idx="1"/>
          </p:cNvCxnSpPr>
          <p:nvPr/>
        </p:nvCxnSpPr>
        <p:spPr>
          <a:xfrm>
            <a:off x="1442161" y="4114824"/>
            <a:ext cx="1289858" cy="876506"/>
          </a:xfrm>
          <a:prstGeom prst="straightConnector1">
            <a:avLst/>
          </a:prstGeom>
          <a:noFill/>
          <a:ln w="9525" cap="flat" cmpd="sng" algn="ctr">
            <a:solidFill>
              <a:srgbClr val="505050"/>
            </a:solidFill>
            <a:prstDash val="solid"/>
            <a:headEnd type="none"/>
            <a:tailEnd type="triangle"/>
          </a:ln>
          <a:effectLst/>
        </p:spPr>
      </p:cxnSp>
      <p:sp>
        <p:nvSpPr>
          <p:cNvPr id="58" name="TextBox 57"/>
          <p:cNvSpPr txBox="1"/>
          <p:nvPr/>
        </p:nvSpPr>
        <p:spPr>
          <a:xfrm>
            <a:off x="5422834" y="3192462"/>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 1</a:t>
            </a:r>
          </a:p>
        </p:txBody>
      </p:sp>
      <p:sp>
        <p:nvSpPr>
          <p:cNvPr id="59" name="TextBox 58"/>
          <p:cNvSpPr txBox="1"/>
          <p:nvPr/>
        </p:nvSpPr>
        <p:spPr>
          <a:xfrm>
            <a:off x="5438709" y="3998497"/>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 2</a:t>
            </a:r>
          </a:p>
        </p:txBody>
      </p:sp>
      <p:sp>
        <p:nvSpPr>
          <p:cNvPr id="60" name="TextBox 59"/>
          <p:cNvSpPr txBox="1"/>
          <p:nvPr/>
        </p:nvSpPr>
        <p:spPr>
          <a:xfrm>
            <a:off x="5414896" y="4760497"/>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Account...n</a:t>
            </a:r>
          </a:p>
        </p:txBody>
      </p:sp>
      <p:cxnSp>
        <p:nvCxnSpPr>
          <p:cNvPr id="61" name="Straight Arrow Connector 60"/>
          <p:cNvCxnSpPr>
            <a:stCxn id="44" idx="3"/>
            <a:endCxn id="58" idx="1"/>
          </p:cNvCxnSpPr>
          <p:nvPr/>
        </p:nvCxnSpPr>
        <p:spPr>
          <a:xfrm flipV="1">
            <a:off x="4184649" y="3423295"/>
            <a:ext cx="1238185" cy="806035"/>
          </a:xfrm>
          <a:prstGeom prst="straightConnector1">
            <a:avLst/>
          </a:prstGeom>
          <a:noFill/>
          <a:ln w="9525" cap="flat" cmpd="sng" algn="ctr">
            <a:solidFill>
              <a:srgbClr val="505050"/>
            </a:solidFill>
            <a:prstDash val="solid"/>
            <a:headEnd type="none"/>
            <a:tailEnd type="triangle"/>
          </a:ln>
          <a:effectLst/>
        </p:spPr>
      </p:cxnSp>
      <p:cxnSp>
        <p:nvCxnSpPr>
          <p:cNvPr id="63" name="Straight Arrow Connector 62"/>
          <p:cNvCxnSpPr>
            <a:stCxn id="44" idx="3"/>
            <a:endCxn id="59" idx="1"/>
          </p:cNvCxnSpPr>
          <p:nvPr/>
        </p:nvCxnSpPr>
        <p:spPr>
          <a:xfrm>
            <a:off x="4184649" y="4229330"/>
            <a:ext cx="1254060" cy="0"/>
          </a:xfrm>
          <a:prstGeom prst="straightConnector1">
            <a:avLst/>
          </a:prstGeom>
          <a:noFill/>
          <a:ln w="9525" cap="flat" cmpd="sng" algn="ctr">
            <a:solidFill>
              <a:srgbClr val="505050"/>
            </a:solidFill>
            <a:prstDash val="solid"/>
            <a:headEnd type="none"/>
            <a:tailEnd type="triangle"/>
          </a:ln>
          <a:effectLst/>
        </p:spPr>
      </p:cxnSp>
      <p:cxnSp>
        <p:nvCxnSpPr>
          <p:cNvPr id="64" name="Straight Arrow Connector 63"/>
          <p:cNvCxnSpPr>
            <a:stCxn id="44" idx="3"/>
            <a:endCxn id="60" idx="1"/>
          </p:cNvCxnSpPr>
          <p:nvPr/>
        </p:nvCxnSpPr>
        <p:spPr>
          <a:xfrm>
            <a:off x="4184649" y="4229330"/>
            <a:ext cx="1230247" cy="762000"/>
          </a:xfrm>
          <a:prstGeom prst="straightConnector1">
            <a:avLst/>
          </a:prstGeom>
          <a:noFill/>
          <a:ln w="9525" cap="flat" cmpd="sng" algn="ctr">
            <a:solidFill>
              <a:srgbClr val="505050"/>
            </a:solidFill>
            <a:prstDash val="solid"/>
            <a:headEnd type="none"/>
            <a:tailEnd type="triangle"/>
          </a:ln>
          <a:effectLst/>
        </p:spPr>
      </p:cxnSp>
      <p:cxnSp>
        <p:nvCxnSpPr>
          <p:cNvPr id="65" name="Straight Arrow Connector 64"/>
          <p:cNvCxnSpPr/>
          <p:nvPr/>
        </p:nvCxnSpPr>
        <p:spPr>
          <a:xfrm>
            <a:off x="9418505" y="4229329"/>
            <a:ext cx="711397" cy="182"/>
          </a:xfrm>
          <a:prstGeom prst="straightConnector1">
            <a:avLst/>
          </a:prstGeom>
          <a:noFill/>
          <a:ln w="9525" cap="flat" cmpd="sng" algn="ctr">
            <a:solidFill>
              <a:srgbClr val="505050"/>
            </a:solidFill>
            <a:prstDash val="solid"/>
            <a:headEnd type="none"/>
            <a:tailEnd type="triangle"/>
          </a:ln>
          <a:effectLst/>
        </p:spPr>
      </p:cxnSp>
      <p:sp>
        <p:nvSpPr>
          <p:cNvPr id="66" name="Rectangle 65"/>
          <p:cNvSpPr/>
          <p:nvPr/>
        </p:nvSpPr>
        <p:spPr>
          <a:xfrm>
            <a:off x="556896" y="5935662"/>
            <a:ext cx="11833541" cy="523220"/>
          </a:xfrm>
          <a:prstGeom prst="rect">
            <a:avLst/>
          </a:prstGeom>
        </p:spPr>
        <p:txBody>
          <a:bodyPr wrap="square">
            <a:spAutoFit/>
          </a:bodyPr>
          <a:lstStyle/>
          <a:p>
            <a:r>
              <a:rPr lang="en-US" sz="2800" dirty="0">
                <a:solidFill>
                  <a:srgbClr val="505050"/>
                </a:solidFill>
                <a:latin typeface="Segoe UI Light" pitchFamily="34" charset="0"/>
                <a:hlinkClick r:id="rId5"/>
              </a:rPr>
              <a:t>http</a:t>
            </a:r>
            <a:r>
              <a:rPr lang="hr-HR" sz="2800" dirty="0">
                <a:solidFill>
                  <a:srgbClr val="505050"/>
                </a:solidFill>
                <a:latin typeface="Segoe UI Light" pitchFamily="34" charset="0"/>
                <a:hlinkClick r:id="rId5"/>
              </a:rPr>
              <a:t>s</a:t>
            </a:r>
            <a:r>
              <a:rPr lang="en-US" sz="2800" dirty="0">
                <a:solidFill>
                  <a:srgbClr val="505050"/>
                </a:solidFill>
                <a:latin typeface="Segoe UI Light" pitchFamily="34" charset="0"/>
                <a:hlinkClick r:id="rId5"/>
              </a:rPr>
              <a:t>://&lt;StorageAccount&gt;.blob.core.windows.net/&lt;Container&gt;/&lt;Blob&gt;</a:t>
            </a:r>
          </a:p>
        </p:txBody>
      </p:sp>
      <p:sp>
        <p:nvSpPr>
          <p:cNvPr id="67" name="TextBox 66"/>
          <p:cNvSpPr txBox="1"/>
          <p:nvPr/>
        </p:nvSpPr>
        <p:spPr>
          <a:xfrm>
            <a:off x="5380037" y="1878798"/>
            <a:ext cx="251460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rPr>
              <a:t>Microsoft Azure</a:t>
            </a:r>
          </a:p>
        </p:txBody>
      </p:sp>
      <p:sp>
        <p:nvSpPr>
          <p:cNvPr id="68" name="TextBox 67"/>
          <p:cNvSpPr txBox="1"/>
          <p:nvPr/>
        </p:nvSpPr>
        <p:spPr>
          <a:xfrm>
            <a:off x="10167285" y="4130741"/>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FFFFFF"/>
              </a:solidFill>
              <a:effectLst/>
              <a:uLnTx/>
              <a:uFillTx/>
            </a:endParaRPr>
          </a:p>
        </p:txBody>
      </p:sp>
      <p:sp>
        <p:nvSpPr>
          <p:cNvPr id="69" name="TextBox 68"/>
          <p:cNvSpPr txBox="1"/>
          <p:nvPr/>
        </p:nvSpPr>
        <p:spPr>
          <a:xfrm>
            <a:off x="10236200" y="4254797"/>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FFFFFF"/>
              </a:solidFill>
              <a:effectLst/>
              <a:uLnTx/>
              <a:uFillTx/>
            </a:endParaRPr>
          </a:p>
        </p:txBody>
      </p:sp>
      <p:sp>
        <p:nvSpPr>
          <p:cNvPr id="70" name="TextBox 69"/>
          <p:cNvSpPr txBox="1"/>
          <p:nvPr/>
        </p:nvSpPr>
        <p:spPr>
          <a:xfrm>
            <a:off x="10101328" y="3998679"/>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Blobs</a:t>
            </a:r>
          </a:p>
        </p:txBody>
      </p:sp>
      <p:cxnSp>
        <p:nvCxnSpPr>
          <p:cNvPr id="71" name="Straight Arrow Connector 70"/>
          <p:cNvCxnSpPr>
            <a:stCxn id="59" idx="3"/>
            <a:endCxn id="74" idx="1"/>
          </p:cNvCxnSpPr>
          <p:nvPr/>
        </p:nvCxnSpPr>
        <p:spPr>
          <a:xfrm flipV="1">
            <a:off x="7156450" y="3433444"/>
            <a:ext cx="942114" cy="795886"/>
          </a:xfrm>
          <a:prstGeom prst="straightConnector1">
            <a:avLst/>
          </a:prstGeom>
          <a:noFill/>
          <a:ln w="9525" cap="flat" cmpd="sng" algn="ctr">
            <a:solidFill>
              <a:srgbClr val="505050"/>
            </a:solidFill>
            <a:prstDash val="solid"/>
            <a:headEnd type="none"/>
            <a:tailEnd type="triangle"/>
          </a:ln>
          <a:effectLst/>
        </p:spPr>
      </p:cxnSp>
      <p:cxnSp>
        <p:nvCxnSpPr>
          <p:cNvPr id="72" name="Straight Arrow Connector 71"/>
          <p:cNvCxnSpPr>
            <a:stCxn id="59" idx="3"/>
          </p:cNvCxnSpPr>
          <p:nvPr/>
        </p:nvCxnSpPr>
        <p:spPr>
          <a:xfrm>
            <a:off x="7156450" y="4229330"/>
            <a:ext cx="932015" cy="10148"/>
          </a:xfrm>
          <a:prstGeom prst="straightConnector1">
            <a:avLst/>
          </a:prstGeom>
          <a:noFill/>
          <a:ln w="9525" cap="flat" cmpd="sng" algn="ctr">
            <a:solidFill>
              <a:srgbClr val="505050"/>
            </a:solidFill>
            <a:prstDash val="solid"/>
            <a:headEnd type="none"/>
            <a:tailEnd type="triangle"/>
          </a:ln>
          <a:effectLst/>
        </p:spPr>
      </p:cxnSp>
      <p:cxnSp>
        <p:nvCxnSpPr>
          <p:cNvPr id="73" name="Straight Arrow Connector 72"/>
          <p:cNvCxnSpPr>
            <a:stCxn id="59" idx="3"/>
            <a:endCxn id="76" idx="1"/>
          </p:cNvCxnSpPr>
          <p:nvPr/>
        </p:nvCxnSpPr>
        <p:spPr>
          <a:xfrm>
            <a:off x="7156450" y="4229330"/>
            <a:ext cx="941982" cy="761999"/>
          </a:xfrm>
          <a:prstGeom prst="straightConnector1">
            <a:avLst/>
          </a:prstGeom>
          <a:noFill/>
          <a:ln w="9525" cap="flat" cmpd="sng" algn="ctr">
            <a:solidFill>
              <a:srgbClr val="505050"/>
            </a:solidFill>
            <a:prstDash val="solid"/>
            <a:headEnd type="none"/>
            <a:tailEnd type="triangle"/>
          </a:ln>
          <a:effectLst/>
        </p:spPr>
      </p:cxnSp>
      <p:sp>
        <p:nvSpPr>
          <p:cNvPr id="74" name="TextBox 73"/>
          <p:cNvSpPr txBox="1"/>
          <p:nvPr/>
        </p:nvSpPr>
        <p:spPr>
          <a:xfrm>
            <a:off x="8098564" y="3202611"/>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 1</a:t>
            </a:r>
          </a:p>
        </p:txBody>
      </p:sp>
      <p:sp>
        <p:nvSpPr>
          <p:cNvPr id="75" name="TextBox 74"/>
          <p:cNvSpPr txBox="1"/>
          <p:nvPr/>
        </p:nvSpPr>
        <p:spPr>
          <a:xfrm>
            <a:off x="8098564" y="4003571"/>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 2</a:t>
            </a:r>
          </a:p>
        </p:txBody>
      </p:sp>
      <p:sp>
        <p:nvSpPr>
          <p:cNvPr id="76" name="TextBox 75"/>
          <p:cNvSpPr txBox="1"/>
          <p:nvPr/>
        </p:nvSpPr>
        <p:spPr>
          <a:xfrm>
            <a:off x="8098432" y="4760496"/>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Container…n</a:t>
            </a:r>
          </a:p>
        </p:txBody>
      </p:sp>
      <p:cxnSp>
        <p:nvCxnSpPr>
          <p:cNvPr id="77" name="Straight Arrow Connector 76"/>
          <p:cNvCxnSpPr>
            <a:stCxn id="70" idx="2"/>
            <a:endCxn id="66" idx="0"/>
          </p:cNvCxnSpPr>
          <p:nvPr/>
        </p:nvCxnSpPr>
        <p:spPr>
          <a:xfrm flipH="1">
            <a:off x="6473667" y="4460344"/>
            <a:ext cx="4514280" cy="1475318"/>
          </a:xfrm>
          <a:prstGeom prst="straightConnector1">
            <a:avLst/>
          </a:prstGeom>
          <a:noFill/>
          <a:ln w="9525" cap="flat" cmpd="sng" algn="ctr">
            <a:solidFill>
              <a:srgbClr val="505050"/>
            </a:solidFill>
            <a:prstDash val="solid"/>
            <a:headEnd type="none"/>
            <a:tailEnd type="triangle"/>
          </a:ln>
          <a:effectLst/>
        </p:spPr>
      </p:cxnSp>
    </p:spTree>
    <p:extLst>
      <p:ext uri="{BB962C8B-B14F-4D97-AF65-F5344CB8AC3E}">
        <p14:creationId xmlns:p14="http://schemas.microsoft.com/office/powerpoint/2010/main" val="18286313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p:bldP spid="43" grpId="0" animBg="1"/>
      <p:bldP spid="44" grpId="0" animBg="1"/>
      <p:bldP spid="45" grpId="0" animBg="1"/>
      <p:bldP spid="58" grpId="0" animBg="1"/>
      <p:bldP spid="59" grpId="0" animBg="1"/>
      <p:bldP spid="60" grpId="0" animBg="1"/>
      <p:bldP spid="66" grpId="0"/>
      <p:bldP spid="67" grpId="0"/>
      <p:bldP spid="68" grpId="0" animBg="1"/>
      <p:bldP spid="69" grpId="0" animBg="1"/>
      <p:bldP spid="70" grpId="0" animBg="1"/>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Names</a:t>
            </a:r>
          </a:p>
        </p:txBody>
      </p:sp>
      <p:sp>
        <p:nvSpPr>
          <p:cNvPr id="3" name="Text Placeholder 2"/>
          <p:cNvSpPr>
            <a:spLocks noGrp="1"/>
          </p:cNvSpPr>
          <p:nvPr>
            <p:ph type="body" sz="quarter" idx="10"/>
          </p:nvPr>
        </p:nvSpPr>
        <p:spPr>
          <a:xfrm>
            <a:off x="274639" y="3394273"/>
            <a:ext cx="11887200" cy="2769989"/>
          </a:xfrm>
        </p:spPr>
        <p:txBody>
          <a:bodyPr/>
          <a:lstStyle/>
          <a:p>
            <a:r>
              <a:rPr lang="en-US" dirty="0">
                <a:solidFill>
                  <a:srgbClr val="107C10"/>
                </a:solidFill>
              </a:rPr>
              <a:t>Account Name: 3-24 characters, lower case only</a:t>
            </a:r>
          </a:p>
          <a:p>
            <a:r>
              <a:rPr lang="en-US" dirty="0">
                <a:solidFill>
                  <a:srgbClr val="5C2D91"/>
                </a:solidFill>
              </a:rPr>
              <a:t>Container Name: 3-63 characters, lower case only</a:t>
            </a:r>
          </a:p>
          <a:p>
            <a:r>
              <a:rPr lang="en-US" dirty="0">
                <a:solidFill>
                  <a:srgbClr val="D63F27"/>
                </a:solidFill>
              </a:rPr>
              <a:t>Blob Name: 1-1024 characters, case sensitive</a:t>
            </a:r>
          </a:p>
          <a:p>
            <a:r>
              <a:rPr lang="en-US" dirty="0">
                <a:solidFill>
                  <a:srgbClr val="D63F27"/>
                </a:solidFill>
              </a:rPr>
              <a:t>Virtual directories within blob namespace</a:t>
            </a:r>
            <a:endParaRPr lang="hr-HR" dirty="0">
              <a:solidFill>
                <a:srgbClr val="D63F27"/>
              </a:solidFill>
            </a:endParaRPr>
          </a:p>
        </p:txBody>
      </p:sp>
      <p:sp>
        <p:nvSpPr>
          <p:cNvPr id="4" name="Rectangle 3"/>
          <p:cNvSpPr/>
          <p:nvPr/>
        </p:nvSpPr>
        <p:spPr>
          <a:xfrm>
            <a:off x="274639" y="2201862"/>
            <a:ext cx="11963398" cy="584775"/>
          </a:xfrm>
          <a:prstGeom prst="rect">
            <a:avLst/>
          </a:prstGeom>
        </p:spPr>
        <p:txBody>
          <a:bodyPr wrap="square">
            <a:spAutoFit/>
          </a:bodyPr>
          <a:lstStyle/>
          <a:p>
            <a:r>
              <a:rPr lang="en-US" sz="3200" dirty="0">
                <a:latin typeface="Segoe UI Light" pitchFamily="34" charset="0"/>
              </a:rPr>
              <a:t>http://</a:t>
            </a:r>
            <a:r>
              <a:rPr lang="en-US" sz="3200" b="1" dirty="0">
                <a:solidFill>
                  <a:srgbClr val="107C10"/>
                </a:solidFill>
                <a:latin typeface="Segoe UI Light" pitchFamily="34" charset="0"/>
              </a:rPr>
              <a:t>foo</a:t>
            </a:r>
            <a:r>
              <a:rPr lang="en-US" sz="3200" dirty="0">
                <a:latin typeface="Segoe UI Light" pitchFamily="34" charset="0"/>
              </a:rPr>
              <a:t>.blob.core.windows.net/</a:t>
            </a:r>
            <a:r>
              <a:rPr lang="en-US" sz="3200" b="1" dirty="0">
                <a:solidFill>
                  <a:srgbClr val="5C2D91"/>
                </a:solidFill>
                <a:latin typeface="Segoe UI Light" pitchFamily="34" charset="0"/>
              </a:rPr>
              <a:t>images</a:t>
            </a:r>
            <a:r>
              <a:rPr lang="en-US" sz="3200" dirty="0">
                <a:latin typeface="Segoe UI Light" pitchFamily="34" charset="0"/>
              </a:rPr>
              <a:t>/</a:t>
            </a:r>
            <a:r>
              <a:rPr lang="en-US" sz="3200" dirty="0">
                <a:solidFill>
                  <a:srgbClr val="D73B01"/>
                </a:solidFill>
                <a:latin typeface="Segoe UI Light" pitchFamily="34" charset="0"/>
              </a:rPr>
              <a:t>2016/September/</a:t>
            </a:r>
            <a:r>
              <a:rPr lang="hr-HR" sz="3200">
                <a:solidFill>
                  <a:srgbClr val="D73B01"/>
                </a:solidFill>
                <a:latin typeface="Segoe UI Light" pitchFamily="34" charset="0"/>
              </a:rPr>
              <a:t>Oslo</a:t>
            </a:r>
            <a:r>
              <a:rPr lang="en-US" sz="3200">
                <a:solidFill>
                  <a:srgbClr val="D73B01"/>
                </a:solidFill>
                <a:latin typeface="Segoe UI Light" pitchFamily="34" charset="0"/>
              </a:rPr>
              <a:t>.jpg</a:t>
            </a:r>
            <a:endParaRPr lang="en-US" sz="3200" dirty="0">
              <a:solidFill>
                <a:srgbClr val="D73B01"/>
              </a:solidFill>
              <a:latin typeface="Segoe UI Light" pitchFamily="34" charset="0"/>
              <a:hlinkClick r:id="rId3"/>
            </a:endParaRPr>
          </a:p>
        </p:txBody>
      </p:sp>
    </p:spTree>
    <p:extLst>
      <p:ext uri="{BB962C8B-B14F-4D97-AF65-F5344CB8AC3E}">
        <p14:creationId xmlns:p14="http://schemas.microsoft.com/office/powerpoint/2010/main" val="241279210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250"/>
                                        <p:tgtEl>
                                          <p:spTgt spid="3">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Blobs</a:t>
            </a:r>
          </a:p>
        </p:txBody>
      </p:sp>
      <p:sp>
        <p:nvSpPr>
          <p:cNvPr id="3" name="Text Placeholder 2"/>
          <p:cNvSpPr>
            <a:spLocks noGrp="1"/>
          </p:cNvSpPr>
          <p:nvPr>
            <p:ph type="body" sz="quarter" idx="10"/>
          </p:nvPr>
        </p:nvSpPr>
        <p:spPr>
          <a:xfrm>
            <a:off x="274639" y="1160017"/>
            <a:ext cx="6857998" cy="5269135"/>
          </a:xfrm>
        </p:spPr>
        <p:txBody>
          <a:bodyPr/>
          <a:lstStyle/>
          <a:p>
            <a:r>
              <a:rPr lang="en-US" dirty="0"/>
              <a:t>Block Blobs</a:t>
            </a:r>
          </a:p>
          <a:p>
            <a:pPr lvl="1"/>
            <a:r>
              <a:rPr lang="en-US" sz="2400" dirty="0"/>
              <a:t>Most object storage scenarios</a:t>
            </a:r>
            <a:r>
              <a:rPr lang="hr-HR" sz="2400" dirty="0"/>
              <a:t> </a:t>
            </a:r>
            <a:r>
              <a:rPr lang="hr-HR" sz="2400" dirty="0" err="1"/>
              <a:t>like</a:t>
            </a:r>
            <a:r>
              <a:rPr lang="hr-HR" sz="2400" dirty="0"/>
              <a:t> d</a:t>
            </a:r>
            <a:r>
              <a:rPr lang="en-US" sz="2400" dirty="0" err="1"/>
              <a:t>ocuments</a:t>
            </a:r>
            <a:r>
              <a:rPr lang="en-US" sz="2400" dirty="0"/>
              <a:t>, images, video</a:t>
            </a:r>
            <a:r>
              <a:rPr lang="hr-HR" sz="2400" dirty="0"/>
              <a:t>s, </a:t>
            </a:r>
            <a:r>
              <a:rPr lang="hr-HR" sz="2400" dirty="0" err="1"/>
              <a:t>etc</a:t>
            </a:r>
            <a:r>
              <a:rPr lang="hr-HR" sz="2400" dirty="0"/>
              <a:t>.</a:t>
            </a:r>
            <a:endParaRPr lang="en-US" sz="1800" dirty="0"/>
          </a:p>
          <a:p>
            <a:endParaRPr lang="hr-HR" sz="2400" dirty="0"/>
          </a:p>
          <a:p>
            <a:r>
              <a:rPr lang="en-US" dirty="0"/>
              <a:t>Append Blobs</a:t>
            </a:r>
          </a:p>
          <a:p>
            <a:pPr lvl="1"/>
            <a:r>
              <a:rPr lang="en-US" sz="2400" dirty="0"/>
              <a:t>Multi-writer append only scenarios</a:t>
            </a:r>
          </a:p>
          <a:p>
            <a:pPr lvl="1"/>
            <a:r>
              <a:rPr lang="en-US" sz="2400" dirty="0"/>
              <a:t>Logging, Big Data Analytics output</a:t>
            </a:r>
          </a:p>
          <a:p>
            <a:pPr lvl="1"/>
            <a:endParaRPr lang="en-US" sz="2400" dirty="0"/>
          </a:p>
          <a:p>
            <a:r>
              <a:rPr lang="en-US" dirty="0"/>
              <a:t>Page Blobs</a:t>
            </a:r>
          </a:p>
          <a:p>
            <a:pPr lvl="1"/>
            <a:r>
              <a:rPr lang="en-US" sz="2400" dirty="0"/>
              <a:t>Page aligned random reads and writes</a:t>
            </a:r>
            <a:r>
              <a:rPr lang="hr-HR" sz="2400" dirty="0"/>
              <a:t> I/O</a:t>
            </a:r>
            <a:endParaRPr lang="en-US" sz="2400" dirty="0"/>
          </a:p>
          <a:p>
            <a:pPr lvl="1"/>
            <a:r>
              <a:rPr lang="en-US" sz="2400" dirty="0"/>
              <a:t>IaaS Disks, Event Hub, Block level backup</a:t>
            </a:r>
            <a:endParaRPr lang="hr-HR" sz="2400" dirty="0"/>
          </a:p>
        </p:txBody>
      </p:sp>
      <p:grpSp>
        <p:nvGrpSpPr>
          <p:cNvPr id="88" name="Group 87"/>
          <p:cNvGrpSpPr/>
          <p:nvPr/>
        </p:nvGrpSpPr>
        <p:grpSpPr>
          <a:xfrm>
            <a:off x="6686057" y="2011342"/>
            <a:ext cx="5400764" cy="1010320"/>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90" name="Rectangle 89"/>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91" name="Rectangle 90"/>
            <p:cNvSpPr/>
            <p:nvPr/>
          </p:nvSpPr>
          <p:spPr>
            <a:xfrm>
              <a:off x="7938614" y="2504700"/>
              <a:ext cx="932361" cy="621735"/>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92" name="Rectangle 91"/>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 name="Group 93"/>
          <p:cNvGrpSpPr/>
          <p:nvPr/>
        </p:nvGrpSpPr>
        <p:grpSpPr>
          <a:xfrm>
            <a:off x="6761073" y="3629942"/>
            <a:ext cx="5400764" cy="1010320"/>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96" name="Rectangle 95"/>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97" name="Rectangle 96"/>
            <p:cNvSpPr/>
            <p:nvPr/>
          </p:nvSpPr>
          <p:spPr>
            <a:xfrm>
              <a:off x="7938614" y="2504700"/>
              <a:ext cx="932361"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98" name="Rectangle 97"/>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0" name="Group 99"/>
          <p:cNvGrpSpPr/>
          <p:nvPr/>
        </p:nvGrpSpPr>
        <p:grpSpPr>
          <a:xfrm>
            <a:off x="6686057" y="897902"/>
            <a:ext cx="1608057" cy="1010320"/>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3" name="Group 102"/>
          <p:cNvGrpSpPr/>
          <p:nvPr/>
        </p:nvGrpSpPr>
        <p:grpSpPr>
          <a:xfrm rot="16200000">
            <a:off x="8480431" y="4073620"/>
            <a:ext cx="2047684" cy="3657600"/>
            <a:chOff x="1305115" y="1828800"/>
            <a:chExt cx="2047684" cy="3657600"/>
          </a:xfrm>
          <a:solidFill>
            <a:srgbClr val="0078D7"/>
          </a:solidFill>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Sparse File </a:t>
              </a:r>
            </a:p>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93941" y="2009004"/>
              <a:ext cx="449162"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512</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106"/>
            <p:cNvSpPr/>
            <p:nvPr/>
          </p:nvSpPr>
          <p:spPr>
            <a:xfrm>
              <a:off x="1305115" y="2313801"/>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1024</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08128" y="26142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1536</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Rectangle 119"/>
            <p:cNvSpPr/>
            <p:nvPr/>
          </p:nvSpPr>
          <p:spPr>
            <a:xfrm>
              <a:off x="1316079" y="29190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2048</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Rectangle 120"/>
            <p:cNvSpPr/>
            <p:nvPr/>
          </p:nvSpPr>
          <p:spPr>
            <a:xfrm>
              <a:off x="1316079" y="32238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2560</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2" name="Rectangle 121"/>
          <p:cNvSpPr/>
          <p:nvPr/>
        </p:nvSpPr>
        <p:spPr>
          <a:xfrm>
            <a:off x="7658487" y="4880004"/>
            <a:ext cx="632530" cy="1446374"/>
          </a:xfrm>
          <a:prstGeom prst="rect">
            <a:avLst/>
          </a:prstGeom>
          <a:solidFill>
            <a:srgbClr val="107C10"/>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Rectangle 122"/>
          <p:cNvSpPr/>
          <p:nvPr/>
        </p:nvSpPr>
        <p:spPr>
          <a:xfrm>
            <a:off x="8589873" y="4878578"/>
            <a:ext cx="304800" cy="1447800"/>
          </a:xfrm>
          <a:prstGeom prst="rect">
            <a:avLst/>
          </a:prstGeom>
          <a:solidFill>
            <a:srgbClr val="5C2D9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Rectangle 123"/>
          <p:cNvSpPr/>
          <p:nvPr/>
        </p:nvSpPr>
        <p:spPr>
          <a:xfrm>
            <a:off x="9505009" y="4878577"/>
            <a:ext cx="304800" cy="1447800"/>
          </a:xfrm>
          <a:prstGeom prst="rect">
            <a:avLst/>
          </a:prstGeom>
          <a:solidFill>
            <a:srgbClr val="D83B0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72822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left)">
                                      <p:cBhvr>
                                        <p:cTn id="13" dur="250"/>
                                        <p:tgtEl>
                                          <p:spTgt spid="100"/>
                                        </p:tgtEl>
                                      </p:cBhvr>
                                    </p:animEffect>
                                  </p:childTnLst>
                                </p:cTn>
                              </p:par>
                              <p:par>
                                <p:cTn id="14" presetID="22" presetClass="entr" presetSubtype="8"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left)">
                                      <p:cBhvr>
                                        <p:cTn id="16" dur="25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250"/>
                                        <p:tgtEl>
                                          <p:spTgt spid="3">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left)">
                                      <p:cBhvr>
                                        <p:cTn id="30" dur="250"/>
                                        <p:tgtEl>
                                          <p:spTgt spid="9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wipe(left)">
                                      <p:cBhvr>
                                        <p:cTn id="44" dur="250"/>
                                        <p:tgtEl>
                                          <p:spTgt spid="10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250"/>
                                        <p:tgtEl>
                                          <p:spTgt spid="12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left)">
                                      <p:cBhvr>
                                        <p:cTn id="50" dur="250"/>
                                        <p:tgtEl>
                                          <p:spTgt spid="1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4"/>
                                        </p:tgtEl>
                                        <p:attrNameLst>
                                          <p:attrName>style.visibility</p:attrName>
                                        </p:attrNameLst>
                                      </p:cBhvr>
                                      <p:to>
                                        <p:strVal val="visible"/>
                                      </p:to>
                                    </p:set>
                                    <p:animEffect transition="in" filter="wipe(left)">
                                      <p:cBhvr>
                                        <p:cTn id="53"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Storage</a:t>
            </a:r>
            <a:endParaRPr lang="en-US" dirty="0"/>
          </a:p>
        </p:txBody>
      </p:sp>
      <p:sp>
        <p:nvSpPr>
          <p:cNvPr id="3" name="Text Placeholder 2"/>
          <p:cNvSpPr>
            <a:spLocks noGrp="1"/>
          </p:cNvSpPr>
          <p:nvPr>
            <p:ph type="body" sz="quarter" idx="10"/>
          </p:nvPr>
        </p:nvSpPr>
        <p:spPr>
          <a:xfrm>
            <a:off x="274638" y="1212850"/>
            <a:ext cx="11887200" cy="2025170"/>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a:t>
            </a:r>
            <a:r>
              <a:rPr lang="en-US" dirty="0" err="1"/>
              <a:t>XBox</a:t>
            </a:r>
            <a:r>
              <a:rPr lang="en-US" dirty="0"/>
              <a:t>, Skype…</a:t>
            </a:r>
          </a:p>
          <a:p>
            <a:pPr lvl="1"/>
            <a:endParaRPr lang="en-US" dirty="0"/>
          </a:p>
          <a:p>
            <a:pPr lvl="1"/>
            <a:endParaRPr lang="en-US" dirty="0"/>
          </a:p>
          <a:p>
            <a:pPr lvl="1"/>
            <a:endParaRPr lang="en-US" dirty="0"/>
          </a:p>
        </p:txBody>
      </p:sp>
      <p:grpSp>
        <p:nvGrpSpPr>
          <p:cNvPr id="10" name="Group 9"/>
          <p:cNvGrpSpPr/>
          <p:nvPr/>
        </p:nvGrpSpPr>
        <p:grpSpPr>
          <a:xfrm>
            <a:off x="274638" y="2582862"/>
            <a:ext cx="11658599" cy="685800"/>
            <a:chOff x="274638" y="2582862"/>
            <a:chExt cx="11658599" cy="685800"/>
          </a:xfrm>
        </p:grpSpPr>
        <p:sp>
          <p:nvSpPr>
            <p:cNvPr id="7" name="Rectangle 6"/>
            <p:cNvSpPr/>
            <p:nvPr/>
          </p:nvSpPr>
          <p:spPr bwMode="auto">
            <a:xfrm>
              <a:off x="274638" y="25828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Hyper Scale</a:t>
              </a:r>
            </a:p>
          </p:txBody>
        </p:sp>
        <p:sp>
          <p:nvSpPr>
            <p:cNvPr id="8" name="Rectangle 7"/>
            <p:cNvSpPr/>
            <p:nvPr/>
          </p:nvSpPr>
          <p:spPr bwMode="auto">
            <a:xfrm>
              <a:off x="4084633" y="25828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&gt;120 Trillion Objects, &gt;19 million transactions per second</a:t>
              </a:r>
            </a:p>
          </p:txBody>
        </p:sp>
      </p:grpSp>
      <p:grpSp>
        <p:nvGrpSpPr>
          <p:cNvPr id="11" name="Group 10"/>
          <p:cNvGrpSpPr/>
          <p:nvPr/>
        </p:nvGrpSpPr>
        <p:grpSpPr>
          <a:xfrm>
            <a:off x="274638" y="3268662"/>
            <a:ext cx="11658599" cy="685800"/>
            <a:chOff x="274638" y="3268662"/>
            <a:chExt cx="11658599" cy="685800"/>
          </a:xfrm>
        </p:grpSpPr>
        <p:sp>
          <p:nvSpPr>
            <p:cNvPr id="14" name="Rectangle 13"/>
            <p:cNvSpPr/>
            <p:nvPr/>
          </p:nvSpPr>
          <p:spPr bwMode="auto">
            <a:xfrm>
              <a:off x="274638" y="32686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Durable</a:t>
              </a:r>
            </a:p>
          </p:txBody>
        </p:sp>
        <p:sp>
          <p:nvSpPr>
            <p:cNvPr id="15" name="Rectangle 14"/>
            <p:cNvSpPr/>
            <p:nvPr/>
          </p:nvSpPr>
          <p:spPr bwMode="auto">
            <a:xfrm>
              <a:off x="4084633" y="32686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Never lose your data. Multiple redundancy options. Automatic data checks</a:t>
              </a:r>
            </a:p>
          </p:txBody>
        </p:sp>
      </p:grpSp>
      <p:grpSp>
        <p:nvGrpSpPr>
          <p:cNvPr id="12" name="Group 11"/>
          <p:cNvGrpSpPr/>
          <p:nvPr/>
        </p:nvGrpSpPr>
        <p:grpSpPr>
          <a:xfrm>
            <a:off x="274638" y="3954462"/>
            <a:ext cx="11658599" cy="685800"/>
            <a:chOff x="274638" y="3954462"/>
            <a:chExt cx="11658599" cy="685800"/>
          </a:xfrm>
        </p:grpSpPr>
        <p:sp>
          <p:nvSpPr>
            <p:cNvPr id="17" name="Rectangle 16"/>
            <p:cNvSpPr/>
            <p:nvPr/>
          </p:nvSpPr>
          <p:spPr bwMode="auto">
            <a:xfrm>
              <a:off x="274638" y="39544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Secure</a:t>
              </a:r>
              <a:endParaRPr lang="en-US" sz="4000" dirty="0">
                <a:solidFill>
                  <a:schemeClr val="tx2"/>
                </a:solidFill>
                <a:latin typeface="Segoe UI Light"/>
              </a:endParaRPr>
            </a:p>
          </p:txBody>
        </p:sp>
        <p:sp>
          <p:nvSpPr>
            <p:cNvPr id="18" name="Rectangle 17"/>
            <p:cNvSpPr/>
            <p:nvPr/>
          </p:nvSpPr>
          <p:spPr bwMode="auto">
            <a:xfrm>
              <a:off x="4084633" y="39544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Encryption at Rest. Client side Encryption. Integration with KeyVault</a:t>
              </a:r>
            </a:p>
          </p:txBody>
        </p:sp>
      </p:grpSp>
      <p:grpSp>
        <p:nvGrpSpPr>
          <p:cNvPr id="28" name="Group 27"/>
          <p:cNvGrpSpPr/>
          <p:nvPr/>
        </p:nvGrpSpPr>
        <p:grpSpPr>
          <a:xfrm>
            <a:off x="274638" y="4640262"/>
            <a:ext cx="11658599" cy="685800"/>
            <a:chOff x="274638" y="4640262"/>
            <a:chExt cx="11658599" cy="685800"/>
          </a:xfrm>
        </p:grpSpPr>
        <p:sp>
          <p:nvSpPr>
            <p:cNvPr id="20" name="Rectangle 19"/>
            <p:cNvSpPr/>
            <p:nvPr/>
          </p:nvSpPr>
          <p:spPr bwMode="auto">
            <a:xfrm>
              <a:off x="274638" y="46402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Highly Available</a:t>
              </a:r>
            </a:p>
          </p:txBody>
        </p:sp>
        <p:sp>
          <p:nvSpPr>
            <p:cNvPr id="21" name="Rectangle 20"/>
            <p:cNvSpPr/>
            <p:nvPr/>
          </p:nvSpPr>
          <p:spPr bwMode="auto">
            <a:xfrm>
              <a:off x="4084633" y="46402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Fault tolerance to hardware/software issues. Automatic load balancing</a:t>
              </a:r>
            </a:p>
          </p:txBody>
        </p:sp>
      </p:grpSp>
      <p:grpSp>
        <p:nvGrpSpPr>
          <p:cNvPr id="29" name="Group 28"/>
          <p:cNvGrpSpPr/>
          <p:nvPr/>
        </p:nvGrpSpPr>
        <p:grpSpPr>
          <a:xfrm>
            <a:off x="274638" y="5326062"/>
            <a:ext cx="11658599" cy="685800"/>
            <a:chOff x="274638" y="5326062"/>
            <a:chExt cx="11658599" cy="685800"/>
          </a:xfrm>
        </p:grpSpPr>
        <p:sp>
          <p:nvSpPr>
            <p:cNvPr id="23" name="Rectangle 22"/>
            <p:cNvSpPr/>
            <p:nvPr/>
          </p:nvSpPr>
          <p:spPr bwMode="auto">
            <a:xfrm>
              <a:off x="274638" y="53260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Open</a:t>
              </a:r>
            </a:p>
          </p:txBody>
        </p:sp>
        <p:sp>
          <p:nvSpPr>
            <p:cNvPr id="24" name="Rectangle 23"/>
            <p:cNvSpPr/>
            <p:nvPr/>
          </p:nvSpPr>
          <p:spPr bwMode="auto">
            <a:xfrm>
              <a:off x="4084633" y="53260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REST API, Open sourced Client Libraries – .NET, Java, C++, Python, Node.js, iOS, Android, Xamarin…</a:t>
              </a:r>
            </a:p>
          </p:txBody>
        </p:sp>
      </p:grpSp>
      <p:grpSp>
        <p:nvGrpSpPr>
          <p:cNvPr id="30" name="Group 29"/>
          <p:cNvGrpSpPr/>
          <p:nvPr/>
        </p:nvGrpSpPr>
        <p:grpSpPr>
          <a:xfrm>
            <a:off x="274638" y="6011862"/>
            <a:ext cx="11658599" cy="685800"/>
            <a:chOff x="274638" y="6011862"/>
            <a:chExt cx="11658599" cy="685800"/>
          </a:xfrm>
        </p:grpSpPr>
        <p:sp>
          <p:nvSpPr>
            <p:cNvPr id="26" name="Rectangle 25"/>
            <p:cNvSpPr/>
            <p:nvPr/>
          </p:nvSpPr>
          <p:spPr bwMode="auto">
            <a:xfrm>
              <a:off x="274638" y="6011862"/>
              <a:ext cx="3428999"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lvl="0">
                <a:lnSpc>
                  <a:spcPct val="90000"/>
                </a:lnSpc>
                <a:spcBef>
                  <a:spcPct val="20000"/>
                </a:spcBef>
                <a:buSzPct val="90000"/>
              </a:pPr>
              <a:r>
                <a:rPr lang="en-US" sz="3600" dirty="0">
                  <a:solidFill>
                    <a:schemeClr val="tx2"/>
                  </a:solidFill>
                  <a:latin typeface="Segoe UI Light"/>
                </a:rPr>
                <a:t>Hybrid</a:t>
              </a:r>
              <a:endParaRPr lang="en-US" sz="4000" dirty="0">
                <a:solidFill>
                  <a:schemeClr val="tx2"/>
                </a:solidFill>
                <a:latin typeface="Segoe UI Light"/>
              </a:endParaRPr>
            </a:p>
          </p:txBody>
        </p:sp>
        <p:sp>
          <p:nvSpPr>
            <p:cNvPr id="27" name="Rectangle 26"/>
            <p:cNvSpPr/>
            <p:nvPr/>
          </p:nvSpPr>
          <p:spPr bwMode="auto">
            <a:xfrm>
              <a:off x="4084633" y="6011862"/>
              <a:ext cx="7848604" cy="685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Extensive partner ecosystem. Azure Stack for private/hosted clouds. </a:t>
              </a:r>
            </a:p>
          </p:txBody>
        </p:sp>
      </p:grpSp>
    </p:spTree>
    <p:extLst>
      <p:ext uri="{BB962C8B-B14F-4D97-AF65-F5344CB8AC3E}">
        <p14:creationId xmlns:p14="http://schemas.microsoft.com/office/powerpoint/2010/main" val="30645312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25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25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Blob Storage Accounts</a:t>
            </a:r>
          </a:p>
        </p:txBody>
      </p:sp>
      <p:sp>
        <p:nvSpPr>
          <p:cNvPr id="3" name="Text Placeholder 2"/>
          <p:cNvSpPr>
            <a:spLocks noGrp="1"/>
          </p:cNvSpPr>
          <p:nvPr>
            <p:ph type="body" sz="quarter" idx="10"/>
          </p:nvPr>
        </p:nvSpPr>
        <p:spPr>
          <a:xfrm>
            <a:off x="274213" y="1164034"/>
            <a:ext cx="7925223" cy="5564600"/>
          </a:xfrm>
        </p:spPr>
        <p:txBody>
          <a:bodyPr/>
          <a:lstStyle/>
          <a:p>
            <a:r>
              <a:rPr lang="en-US" sz="3200" dirty="0"/>
              <a:t>Two Tiers</a:t>
            </a:r>
            <a:endParaRPr lang="en-US" dirty="0"/>
          </a:p>
          <a:p>
            <a:pPr marL="342900" lvl="1" indent="-342900">
              <a:buFont typeface="Arial" panose="020B0604020202020204" pitchFamily="34" charset="0"/>
              <a:buChar char="•"/>
            </a:pPr>
            <a:r>
              <a:rPr lang="en-US" sz="2400" dirty="0"/>
              <a:t>Hot – for commonly used data</a:t>
            </a:r>
          </a:p>
          <a:p>
            <a:pPr marL="342900" lvl="1" indent="-342900">
              <a:buFont typeface="Arial" panose="020B0604020202020204" pitchFamily="34" charset="0"/>
              <a:buChar char="•"/>
            </a:pPr>
            <a:r>
              <a:rPr lang="en-US" sz="2400" dirty="0"/>
              <a:t>Cool – for rarely used data</a:t>
            </a:r>
          </a:p>
          <a:p>
            <a:pPr lvl="1"/>
            <a:endParaRPr lang="en-US" sz="2400" dirty="0"/>
          </a:p>
          <a:p>
            <a:pPr marL="342900" lvl="1" indent="-342900">
              <a:buFont typeface="Arial" panose="020B0604020202020204" pitchFamily="34" charset="0"/>
              <a:buChar char="•"/>
            </a:pPr>
            <a:r>
              <a:rPr lang="en-US" sz="2400" dirty="0"/>
              <a:t>API is 100% identical; similar throughput and latency</a:t>
            </a:r>
            <a:r>
              <a:rPr lang="hr-HR" sz="2400" dirty="0"/>
              <a:t>, same </a:t>
            </a:r>
            <a:r>
              <a:rPr lang="hr-HR" sz="2400" dirty="0" err="1"/>
              <a:t>durability</a:t>
            </a:r>
            <a:r>
              <a:rPr lang="hr-HR" sz="2400" dirty="0"/>
              <a:t> </a:t>
            </a:r>
            <a:r>
              <a:rPr lang="hr-HR" sz="2400" dirty="0" err="1"/>
              <a:t>options</a:t>
            </a:r>
            <a:endParaRPr lang="hr-HR" sz="2400" dirty="0"/>
          </a:p>
          <a:p>
            <a:pPr marL="342900" lvl="1" indent="-342900">
              <a:buFont typeface="Arial" panose="020B0604020202020204" pitchFamily="34" charset="0"/>
              <a:buChar char="•"/>
            </a:pPr>
            <a:r>
              <a:rPr lang="en-US" sz="2400" dirty="0"/>
              <a:t>Availability: </a:t>
            </a:r>
            <a:endParaRPr lang="hr-HR" sz="2400" dirty="0"/>
          </a:p>
          <a:p>
            <a:pPr marL="571500" lvl="2" indent="-342900">
              <a:buFont typeface="Arial" panose="020B0604020202020204" pitchFamily="34" charset="0"/>
              <a:buChar char="•"/>
            </a:pPr>
            <a:r>
              <a:rPr lang="en-US" sz="2400" dirty="0"/>
              <a:t>Cool - 99%</a:t>
            </a:r>
            <a:endParaRPr lang="hr-HR" sz="2400" dirty="0"/>
          </a:p>
          <a:p>
            <a:pPr marL="571500" lvl="2" indent="-342900">
              <a:buFont typeface="Arial" panose="020B0604020202020204" pitchFamily="34" charset="0"/>
              <a:buChar char="•"/>
            </a:pPr>
            <a:r>
              <a:rPr lang="en-US" sz="2400" dirty="0"/>
              <a:t>Hot - 99.9%</a:t>
            </a:r>
          </a:p>
          <a:p>
            <a:endParaRPr lang="hr-HR" sz="2000" dirty="0"/>
          </a:p>
          <a:p>
            <a:r>
              <a:rPr lang="en-US" sz="3600" dirty="0"/>
              <a:t>Pricing to match your workload</a:t>
            </a:r>
          </a:p>
          <a:p>
            <a:pPr lvl="1"/>
            <a:r>
              <a:rPr lang="en-US" sz="2400" dirty="0"/>
              <a:t>Hot: </a:t>
            </a:r>
            <a:r>
              <a:rPr lang="en-US" sz="2400" dirty="0">
                <a:solidFill>
                  <a:schemeClr val="accent3"/>
                </a:solidFill>
              </a:rPr>
              <a:t>Lower</a:t>
            </a:r>
            <a:r>
              <a:rPr lang="en-US" sz="2400" dirty="0"/>
              <a:t> </a:t>
            </a:r>
            <a:r>
              <a:rPr lang="en-US" sz="2400" dirty="0">
                <a:solidFill>
                  <a:schemeClr val="accent3"/>
                </a:solidFill>
              </a:rPr>
              <a:t>access</a:t>
            </a:r>
            <a:r>
              <a:rPr lang="en-US" sz="2400" dirty="0"/>
              <a:t> prices for </a:t>
            </a:r>
            <a:r>
              <a:rPr lang="en-US" sz="2400" dirty="0">
                <a:solidFill>
                  <a:schemeClr val="accent3"/>
                </a:solidFill>
              </a:rPr>
              <a:t>frequent use</a:t>
            </a:r>
          </a:p>
          <a:p>
            <a:pPr lvl="1"/>
            <a:r>
              <a:rPr lang="en-US" sz="2400" dirty="0"/>
              <a:t>Cool: </a:t>
            </a:r>
            <a:r>
              <a:rPr lang="en-US" sz="2400" dirty="0">
                <a:solidFill>
                  <a:srgbClr val="FF0000"/>
                </a:solidFill>
              </a:rPr>
              <a:t>Lower</a:t>
            </a:r>
            <a:r>
              <a:rPr lang="en-US" sz="2400" dirty="0"/>
              <a:t> </a:t>
            </a:r>
            <a:r>
              <a:rPr lang="en-US" sz="2400" dirty="0">
                <a:solidFill>
                  <a:srgbClr val="FF0000"/>
                </a:solidFill>
              </a:rPr>
              <a:t>storage</a:t>
            </a:r>
            <a:r>
              <a:rPr lang="en-US" sz="2400" dirty="0"/>
              <a:t> prices for </a:t>
            </a:r>
            <a:r>
              <a:rPr lang="en-US" sz="2400" dirty="0">
                <a:solidFill>
                  <a:srgbClr val="FF0000"/>
                </a:solidFill>
              </a:rPr>
              <a:t>high volume</a:t>
            </a:r>
          </a:p>
        </p:txBody>
      </p:sp>
      <p:sp>
        <p:nvSpPr>
          <p:cNvPr id="8" name="Rectangle 7"/>
          <p:cNvSpPr/>
          <p:nvPr/>
        </p:nvSpPr>
        <p:spPr bwMode="auto">
          <a:xfrm>
            <a:off x="8199436" y="1212849"/>
            <a:ext cx="3456654" cy="36243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765" kern="0" dirty="0">
                <a:solidFill>
                  <a:schemeClr val="bg1"/>
                </a:solidFill>
              </a:rPr>
              <a:t>Blob REST API</a:t>
            </a:r>
          </a:p>
        </p:txBody>
      </p:sp>
      <p:sp>
        <p:nvSpPr>
          <p:cNvPr id="10" name="Up-Down Arrow 9"/>
          <p:cNvSpPr/>
          <p:nvPr/>
        </p:nvSpPr>
        <p:spPr bwMode="auto">
          <a:xfrm>
            <a:off x="8937405" y="1622910"/>
            <a:ext cx="328832" cy="507514"/>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Up-Down Arrow 10"/>
          <p:cNvSpPr/>
          <p:nvPr/>
        </p:nvSpPr>
        <p:spPr bwMode="auto">
          <a:xfrm>
            <a:off x="10561637" y="1626080"/>
            <a:ext cx="356484" cy="504343"/>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199436" y="2201862"/>
            <a:ext cx="1676400" cy="19812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Blob Storage Account</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Hot Tier</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Lower Transaction cost</a:t>
            </a:r>
          </a:p>
        </p:txBody>
      </p:sp>
      <p:sp>
        <p:nvSpPr>
          <p:cNvPr id="12" name="Rectangle 11"/>
          <p:cNvSpPr/>
          <p:nvPr/>
        </p:nvSpPr>
        <p:spPr bwMode="auto">
          <a:xfrm>
            <a:off x="9979690" y="2201862"/>
            <a:ext cx="1676400" cy="1981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Blob Storage Account</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Cool Tier</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Lower Capacity cost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a:off x="9087752" y="4350234"/>
            <a:ext cx="1680022" cy="3810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665174" y="4718254"/>
            <a:ext cx="2525178"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Account level conversion</a:t>
            </a:r>
          </a:p>
          <a:p>
            <a:pPr>
              <a:lnSpc>
                <a:spcPct val="90000"/>
              </a:lnSpc>
              <a:spcAft>
                <a:spcPts val="600"/>
              </a:spcAft>
            </a:pPr>
            <a:r>
              <a:rPr lang="en-US" sz="1400" dirty="0">
                <a:gradFill>
                  <a:gsLst>
                    <a:gs pos="2917">
                      <a:schemeClr val="tx1"/>
                    </a:gs>
                    <a:gs pos="30000">
                      <a:schemeClr val="tx1"/>
                    </a:gs>
                  </a:gsLst>
                  <a:lin ang="5400000" scaled="0"/>
                </a:gradFill>
              </a:rPr>
              <a:t>Future – object level, policy</a:t>
            </a:r>
          </a:p>
        </p:txBody>
      </p:sp>
    </p:spTree>
    <p:extLst>
      <p:ext uri="{BB962C8B-B14F-4D97-AF65-F5344CB8AC3E}">
        <p14:creationId xmlns:p14="http://schemas.microsoft.com/office/powerpoint/2010/main" val="27186430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Blob Storage Accounts</a:t>
            </a:r>
          </a:p>
        </p:txBody>
      </p:sp>
      <p:sp>
        <p:nvSpPr>
          <p:cNvPr id="3" name="Text Placeholder 2"/>
          <p:cNvSpPr>
            <a:spLocks noGrp="1"/>
          </p:cNvSpPr>
          <p:nvPr>
            <p:ph type="body" sz="quarter" idx="10"/>
          </p:nvPr>
        </p:nvSpPr>
        <p:spPr>
          <a:xfrm>
            <a:off x="274213" y="1164034"/>
            <a:ext cx="11889990" cy="5601533"/>
          </a:xfrm>
        </p:spPr>
        <p:txBody>
          <a:bodyPr/>
          <a:lstStyle/>
          <a:p>
            <a:r>
              <a:rPr lang="en-US" sz="3200" dirty="0"/>
              <a:t>Example usage scenarios for the hot storage tier </a:t>
            </a:r>
          </a:p>
          <a:p>
            <a:endParaRPr lang="en-US" sz="1000" dirty="0"/>
          </a:p>
          <a:p>
            <a:pPr marL="342900" lvl="1" indent="-342900">
              <a:buFont typeface="Wingdings" panose="05000000000000000000" pitchFamily="2" charset="2"/>
              <a:buChar char="ü"/>
            </a:pPr>
            <a:r>
              <a:rPr lang="en-US" dirty="0"/>
              <a:t>Data that is in active use or expected to be accessed (read from and written to) frequently</a:t>
            </a:r>
          </a:p>
          <a:p>
            <a:pPr marL="342900" lvl="1" indent="-342900">
              <a:buFont typeface="Wingdings" panose="05000000000000000000" pitchFamily="2" charset="2"/>
              <a:buChar char="ü"/>
            </a:pPr>
            <a:r>
              <a:rPr lang="en-US" dirty="0"/>
              <a:t>Data that is staged for processing and eventual migration to the cool storage tier</a:t>
            </a:r>
          </a:p>
          <a:p>
            <a:pPr marL="342900" lvl="1" indent="-342900">
              <a:buFont typeface="Wingdings" panose="05000000000000000000" pitchFamily="2" charset="2"/>
              <a:buChar char="ü"/>
            </a:pPr>
            <a:endParaRPr lang="en-US" dirty="0"/>
          </a:p>
          <a:p>
            <a:pPr lvl="0"/>
            <a:r>
              <a:rPr lang="en-US" sz="3200" dirty="0">
                <a:gradFill>
                  <a:gsLst>
                    <a:gs pos="1250">
                      <a:srgbClr val="0078D7"/>
                    </a:gs>
                    <a:gs pos="99000">
                      <a:srgbClr val="0078D7"/>
                    </a:gs>
                  </a:gsLst>
                  <a:lin ang="5400000" scaled="0"/>
                </a:gradFill>
              </a:rPr>
              <a:t>Example usage scenarios for the cool storage tier </a:t>
            </a:r>
          </a:p>
          <a:p>
            <a:pPr lvl="0"/>
            <a:endParaRPr lang="en-US" sz="1000" dirty="0">
              <a:gradFill>
                <a:gsLst>
                  <a:gs pos="1250">
                    <a:srgbClr val="0078D7"/>
                  </a:gs>
                  <a:gs pos="99000">
                    <a:srgbClr val="0078D7"/>
                  </a:gs>
                </a:gsLst>
                <a:lin ang="5400000" scaled="0"/>
              </a:gradFill>
            </a:endParaRPr>
          </a:p>
          <a:p>
            <a:pPr marL="342900" lvl="1" indent="-342900">
              <a:buFont typeface="Wingdings" panose="05000000000000000000" pitchFamily="2" charset="2"/>
              <a:buChar char="ü"/>
            </a:pPr>
            <a:r>
              <a:rPr lang="en-US" dirty="0"/>
              <a:t>Backup, archival and disaster recovery datasets</a:t>
            </a:r>
          </a:p>
          <a:p>
            <a:pPr marL="342900" lvl="1" indent="-342900">
              <a:buFont typeface="Wingdings" panose="05000000000000000000" pitchFamily="2" charset="2"/>
              <a:buChar char="ü"/>
            </a:pPr>
            <a:r>
              <a:rPr lang="en-US" dirty="0"/>
              <a:t>Older media content not viewed frequently anymore but is expected to be available immediately when accessed</a:t>
            </a:r>
          </a:p>
          <a:p>
            <a:pPr marL="342900" lvl="1" indent="-342900">
              <a:buFont typeface="Wingdings" panose="05000000000000000000" pitchFamily="2" charset="2"/>
              <a:buChar char="ü"/>
            </a:pPr>
            <a:r>
              <a:rPr lang="en-US" dirty="0"/>
              <a:t>Large data sets that need to be stored cost effectively while more data is being gathered for future processing. (long-term storage of scientific data, raw telemetry data from a manufacturing facility)</a:t>
            </a:r>
          </a:p>
          <a:p>
            <a:pPr marL="342900" lvl="1" indent="-342900">
              <a:buFont typeface="Wingdings" panose="05000000000000000000" pitchFamily="2" charset="2"/>
              <a:buChar char="ü"/>
            </a:pPr>
            <a:r>
              <a:rPr lang="en-US" dirty="0"/>
              <a:t>Original raw data that must be preserved, even after it has been processed into final usable form. (Raw media files after transcoding into other formats)</a:t>
            </a:r>
          </a:p>
          <a:p>
            <a:pPr marL="342900" lvl="1" indent="-342900">
              <a:buFont typeface="Wingdings" panose="05000000000000000000" pitchFamily="2" charset="2"/>
              <a:buChar char="ü"/>
            </a:pPr>
            <a:r>
              <a:rPr lang="en-US" dirty="0"/>
              <a:t>Compliance and archival data that needs to be stored for a long time and is hardly ever accessed (Security camera footage, old X-Rays/MRIs for healthcare organizations, audio recordings and transcripts of customer calls for financial services)</a:t>
            </a:r>
          </a:p>
        </p:txBody>
      </p:sp>
    </p:spTree>
    <p:extLst>
      <p:ext uri="{BB962C8B-B14F-4D97-AF65-F5344CB8AC3E}">
        <p14:creationId xmlns:p14="http://schemas.microsoft.com/office/powerpoint/2010/main" val="321973776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Text Placeholder 2"/>
          <p:cNvSpPr>
            <a:spLocks noGrp="1"/>
          </p:cNvSpPr>
          <p:nvPr>
            <p:ph type="body" sz="quarter" idx="10"/>
          </p:nvPr>
        </p:nvSpPr>
        <p:spPr>
          <a:xfrm>
            <a:off x="274638" y="1212850"/>
            <a:ext cx="11887200" cy="4733604"/>
          </a:xfrm>
        </p:spPr>
        <p:txBody>
          <a:bodyPr/>
          <a:lstStyle/>
          <a:p>
            <a:r>
              <a:rPr lang="en-US" dirty="0"/>
              <a:t>Snapshots</a:t>
            </a:r>
          </a:p>
          <a:p>
            <a:pPr lvl="1"/>
            <a:r>
              <a:rPr lang="en-US" sz="2800" dirty="0"/>
              <a:t>Read only copy of a blob at a point in time</a:t>
            </a:r>
          </a:p>
          <a:p>
            <a:pPr lvl="1"/>
            <a:r>
              <a:rPr lang="en-US" sz="2800" dirty="0"/>
              <a:t>Same name as blob with a datetime stamp</a:t>
            </a:r>
          </a:p>
          <a:p>
            <a:pPr lvl="1"/>
            <a:endParaRPr lang="en-US" sz="2800" dirty="0"/>
          </a:p>
          <a:p>
            <a:r>
              <a:rPr lang="en-US" dirty="0"/>
              <a:t>Can be read, copied/restored or deleted</a:t>
            </a:r>
            <a:endParaRPr lang="en-US" sz="4800" dirty="0"/>
          </a:p>
          <a:p>
            <a:pPr lvl="1"/>
            <a:r>
              <a:rPr lang="en-US" sz="2800" dirty="0"/>
              <a:t>CopyBlob to make a write-able new blob from a snapshot</a:t>
            </a:r>
          </a:p>
          <a:p>
            <a:pPr lvl="1"/>
            <a:r>
              <a:rPr lang="en-US" sz="2800" dirty="0"/>
              <a:t>CopyBlob to restore a snapshot over the current version</a:t>
            </a:r>
          </a:p>
          <a:p>
            <a:pPr lvl="1"/>
            <a:r>
              <a:rPr lang="en-US" sz="2800" dirty="0"/>
              <a:t>Snapshots are not copied with a normal CopyBlob operation</a:t>
            </a:r>
          </a:p>
          <a:p>
            <a:pPr lvl="1"/>
            <a:r>
              <a:rPr lang="en-US" sz="2800" dirty="0"/>
              <a:t>Blob Deletion requires deletion of all snapshots</a:t>
            </a:r>
          </a:p>
        </p:txBody>
      </p:sp>
    </p:spTree>
    <p:extLst>
      <p:ext uri="{BB962C8B-B14F-4D97-AF65-F5344CB8AC3E}">
        <p14:creationId xmlns:p14="http://schemas.microsoft.com/office/powerpoint/2010/main" val="7386951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25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Encryption at Rest</a:t>
            </a:r>
          </a:p>
        </p:txBody>
      </p:sp>
      <p:sp>
        <p:nvSpPr>
          <p:cNvPr id="2" name="Text Placeholder 1"/>
          <p:cNvSpPr>
            <a:spLocks noGrp="1"/>
          </p:cNvSpPr>
          <p:nvPr>
            <p:ph type="body" sz="quarter" idx="10"/>
          </p:nvPr>
        </p:nvSpPr>
        <p:spPr>
          <a:xfrm>
            <a:off x="274638" y="1212850"/>
            <a:ext cx="11887200" cy="2917722"/>
          </a:xfrm>
        </p:spPr>
        <p:txBody>
          <a:bodyPr/>
          <a:lstStyle/>
          <a:p>
            <a:r>
              <a:rPr lang="en-US" sz="3600" dirty="0"/>
              <a:t>Blob Storage Service Encryption</a:t>
            </a:r>
          </a:p>
          <a:p>
            <a:pPr marL="342900" lvl="1" indent="-342900">
              <a:buFont typeface="Arial" panose="020B0604020202020204" pitchFamily="34" charset="0"/>
              <a:buChar char="•"/>
            </a:pPr>
            <a:r>
              <a:rPr lang="en-US" sz="2400" dirty="0"/>
              <a:t>Blob Storage Service automatically encrypts your data </a:t>
            </a:r>
          </a:p>
          <a:p>
            <a:pPr marL="342900" lvl="1" indent="-342900">
              <a:buFont typeface="Arial" panose="020B0604020202020204" pitchFamily="34" charset="0"/>
              <a:buChar char="•"/>
            </a:pPr>
            <a:r>
              <a:rPr lang="en-US" sz="2400" dirty="0"/>
              <a:t>SSL used to secure data sent to Storage Service</a:t>
            </a:r>
          </a:p>
          <a:p>
            <a:pPr marL="342900" lvl="1" indent="-342900">
              <a:buFont typeface="Arial" panose="020B0604020202020204" pitchFamily="34" charset="0"/>
              <a:buChar char="•"/>
            </a:pPr>
            <a:r>
              <a:rPr lang="en-US" sz="2400" dirty="0"/>
              <a:t>Microsoft manages all key management practices including compliance</a:t>
            </a:r>
          </a:p>
          <a:p>
            <a:pPr marL="342900" lvl="1" indent="-342900">
              <a:buFont typeface="Arial" panose="020B0604020202020204" pitchFamily="34" charset="0"/>
              <a:buChar char="•"/>
            </a:pPr>
            <a:r>
              <a:rPr lang="en-US" sz="2400" dirty="0"/>
              <a:t>What’s next: “Bring your own key” for server side encryption at rest </a:t>
            </a:r>
          </a:p>
          <a:p>
            <a:endParaRPr lang="hr-HR" sz="3600" dirty="0"/>
          </a:p>
        </p:txBody>
      </p:sp>
      <p:sp>
        <p:nvSpPr>
          <p:cNvPr id="21" name="Rounded Rectangle 20"/>
          <p:cNvSpPr/>
          <p:nvPr/>
        </p:nvSpPr>
        <p:spPr bwMode="auto">
          <a:xfrm>
            <a:off x="3682885" y="5455820"/>
            <a:ext cx="1447800" cy="124794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p:cNvSpPr/>
          <p:nvPr/>
        </p:nvSpPr>
        <p:spPr bwMode="auto">
          <a:xfrm>
            <a:off x="7894637" y="5472478"/>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31" name="Picture 3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817927" y="5572956"/>
            <a:ext cx="780290" cy="780290"/>
          </a:xfrm>
          <a:prstGeom prst="rect">
            <a:avLst/>
          </a:prstGeom>
        </p:spPr>
      </p:pic>
      <p:pic>
        <p:nvPicPr>
          <p:cNvPr id="34" name="Picture 3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0409" y="5572956"/>
            <a:ext cx="780290" cy="780290"/>
          </a:xfrm>
          <a:prstGeom prst="rect">
            <a:avLst/>
          </a:prstGeom>
        </p:spPr>
      </p:pic>
      <p:pic>
        <p:nvPicPr>
          <p:cNvPr id="35" name="Picture 34"/>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895664" y="5572956"/>
            <a:ext cx="780290" cy="7802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992" y="5812663"/>
            <a:ext cx="780290" cy="780290"/>
          </a:xfrm>
          <a:prstGeom prst="rect">
            <a:avLst/>
          </a:prstGeom>
        </p:spPr>
      </p:pic>
      <p:cxnSp>
        <p:nvCxnSpPr>
          <p:cNvPr id="42" name="Straight Arrow Connector 41"/>
          <p:cNvCxnSpPr/>
          <p:nvPr/>
        </p:nvCxnSpPr>
        <p:spPr>
          <a:xfrm flipH="1">
            <a:off x="5148709" y="6094164"/>
            <a:ext cx="2727904" cy="0"/>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7898006" y="4106862"/>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KeyVault</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0741" y="4195579"/>
            <a:ext cx="780290" cy="780290"/>
          </a:xfrm>
          <a:prstGeom prst="rect">
            <a:avLst/>
          </a:prstGeom>
        </p:spPr>
      </p:pic>
      <p:cxnSp>
        <p:nvCxnSpPr>
          <p:cNvPr id="45" name="Straight Arrow Connector 44"/>
          <p:cNvCxnSpPr/>
          <p:nvPr/>
        </p:nvCxnSpPr>
        <p:spPr>
          <a:xfrm flipH="1">
            <a:off x="5166733" y="4731053"/>
            <a:ext cx="2709880" cy="976009"/>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3586" y="5408169"/>
            <a:ext cx="1905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SSL</a:t>
            </a:r>
          </a:p>
        </p:txBody>
      </p:sp>
    </p:spTree>
    <p:extLst>
      <p:ext uri="{BB962C8B-B14F-4D97-AF65-F5344CB8AC3E}">
        <p14:creationId xmlns:p14="http://schemas.microsoft.com/office/powerpoint/2010/main" val="103573907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25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25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25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25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Azure </a:t>
            </a:r>
            <a:r>
              <a:rPr lang="hr-HR" dirty="0" err="1"/>
              <a:t>Disks</a:t>
            </a:r>
            <a:endParaRPr lang="nl-NL" dirty="0"/>
          </a:p>
        </p:txBody>
      </p:sp>
    </p:spTree>
    <p:extLst>
      <p:ext uri="{BB962C8B-B14F-4D97-AF65-F5344CB8AC3E}">
        <p14:creationId xmlns:p14="http://schemas.microsoft.com/office/powerpoint/2010/main" val="367093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Disks: Overview</a:t>
            </a:r>
            <a:endParaRPr lang="en-US" dirty="0"/>
          </a:p>
        </p:txBody>
      </p:sp>
      <p:sp>
        <p:nvSpPr>
          <p:cNvPr id="6" name="Text Placeholder 5"/>
          <p:cNvSpPr>
            <a:spLocks noGrp="1"/>
          </p:cNvSpPr>
          <p:nvPr>
            <p:ph type="body" sz="quarter" idx="10"/>
          </p:nvPr>
        </p:nvSpPr>
        <p:spPr>
          <a:xfrm>
            <a:off x="274638" y="1212849"/>
            <a:ext cx="11887200" cy="3921073"/>
          </a:xfrm>
        </p:spPr>
        <p:txBody>
          <a:bodyPr/>
          <a:lstStyle/>
          <a:p>
            <a:r>
              <a:rPr lang="en-US" dirty="0"/>
              <a:t>What are Azure Disks?</a:t>
            </a:r>
          </a:p>
          <a:p>
            <a:pPr marL="342900" lvl="1" indent="-342900">
              <a:buFont typeface="Arial" panose="020B0604020202020204" pitchFamily="34" charset="0"/>
              <a:buChar char="•"/>
            </a:pPr>
            <a:r>
              <a:rPr lang="en-US" sz="2800" dirty="0"/>
              <a:t>Persistent data disks for Azure IaaS VMs</a:t>
            </a:r>
          </a:p>
          <a:p>
            <a:pPr marL="342900" lvl="1" indent="-342900">
              <a:buFont typeface="Arial" panose="020B0604020202020204" pitchFamily="34" charset="0"/>
              <a:buChar char="•"/>
            </a:pPr>
            <a:r>
              <a:rPr lang="en-US" sz="2800" dirty="0"/>
              <a:t>Backed by Page Blobs in Azure Storage</a:t>
            </a:r>
          </a:p>
          <a:p>
            <a:pPr marL="342900" lvl="1" indent="-342900">
              <a:buFont typeface="Arial" panose="020B0604020202020204" pitchFamily="34" charset="0"/>
              <a:buChar char="•"/>
            </a:pPr>
            <a:endParaRPr lang="hr-HR" sz="2800" dirty="0"/>
          </a:p>
          <a:p>
            <a:pPr marL="342900" lvl="1" indent="-342900">
              <a:buFont typeface="Arial" panose="020B0604020202020204" pitchFamily="34" charset="0"/>
              <a:buChar char="•"/>
            </a:pPr>
            <a:r>
              <a:rPr lang="en-US" sz="2800" dirty="0"/>
              <a:t>Two types of durable storage: </a:t>
            </a:r>
            <a:endParaRPr lang="hr-HR" sz="2800" dirty="0"/>
          </a:p>
          <a:p>
            <a:pPr marL="571500" lvl="2" indent="-342900">
              <a:buFont typeface="Arial" panose="020B0604020202020204" pitchFamily="34" charset="0"/>
              <a:buChar char="•"/>
            </a:pPr>
            <a:r>
              <a:rPr lang="en-US" sz="2800" dirty="0"/>
              <a:t>Premium </a:t>
            </a:r>
            <a:r>
              <a:rPr lang="hr-HR" sz="2800" dirty="0" err="1"/>
              <a:t>storage</a:t>
            </a:r>
            <a:r>
              <a:rPr lang="hr-HR" sz="2800" dirty="0"/>
              <a:t> </a:t>
            </a:r>
            <a:r>
              <a:rPr lang="hr-HR" sz="2800" dirty="0" err="1"/>
              <a:t>based</a:t>
            </a:r>
            <a:r>
              <a:rPr lang="hr-HR" sz="2800" dirty="0"/>
              <a:t> on SSD </a:t>
            </a:r>
            <a:r>
              <a:rPr lang="hr-HR" sz="2800" dirty="0" err="1"/>
              <a:t>drives</a:t>
            </a:r>
            <a:r>
              <a:rPr lang="hr-HR" sz="2800" dirty="0"/>
              <a:t> (</a:t>
            </a:r>
            <a:r>
              <a:rPr lang="hr-HR" sz="2800" dirty="0" err="1"/>
              <a:t>only</a:t>
            </a:r>
            <a:r>
              <a:rPr lang="hr-HR" sz="2800" dirty="0"/>
              <a:t> </a:t>
            </a:r>
            <a:r>
              <a:rPr lang="hr-HR" sz="2800" dirty="0" err="1"/>
              <a:t>supported</a:t>
            </a:r>
            <a:r>
              <a:rPr lang="hr-HR" sz="2800" dirty="0"/>
              <a:t> on </a:t>
            </a:r>
            <a:r>
              <a:rPr lang="hr-HR" sz="2800" dirty="0" err="1"/>
              <a:t>Page</a:t>
            </a:r>
            <a:r>
              <a:rPr lang="hr-HR" sz="2800" dirty="0"/>
              <a:t> </a:t>
            </a:r>
            <a:r>
              <a:rPr lang="hr-HR" sz="2800" dirty="0" err="1"/>
              <a:t>Blobs</a:t>
            </a:r>
            <a:r>
              <a:rPr lang="hr-HR" sz="2800" dirty="0"/>
              <a:t>)</a:t>
            </a:r>
          </a:p>
          <a:p>
            <a:pPr marL="571500" lvl="2" indent="-342900">
              <a:buFont typeface="Arial" panose="020B0604020202020204" pitchFamily="34" charset="0"/>
              <a:buChar char="•"/>
            </a:pPr>
            <a:r>
              <a:rPr lang="en-US" sz="2800" dirty="0"/>
              <a:t>Standard </a:t>
            </a:r>
            <a:r>
              <a:rPr lang="hr-HR" sz="2800" dirty="0" err="1"/>
              <a:t>storage</a:t>
            </a:r>
            <a:r>
              <a:rPr lang="hr-HR" sz="2800" dirty="0"/>
              <a:t> </a:t>
            </a:r>
            <a:r>
              <a:rPr lang="hr-HR" sz="2800" dirty="0" err="1"/>
              <a:t>based</a:t>
            </a:r>
            <a:r>
              <a:rPr lang="hr-HR" sz="2800" dirty="0"/>
              <a:t> on HDD </a:t>
            </a:r>
            <a:r>
              <a:rPr lang="hr-HR" sz="2800" dirty="0" err="1"/>
              <a:t>drives</a:t>
            </a:r>
            <a:endParaRPr lang="en-US" sz="2800" dirty="0"/>
          </a:p>
          <a:p>
            <a:pPr lvl="1"/>
            <a:endParaRPr lang="en-US" dirty="0"/>
          </a:p>
        </p:txBody>
      </p:sp>
    </p:spTree>
    <p:extLst>
      <p:ext uri="{BB962C8B-B14F-4D97-AF65-F5344CB8AC3E}">
        <p14:creationId xmlns:p14="http://schemas.microsoft.com/office/powerpoint/2010/main" val="39608080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Disks: Premium vs. Standard Storage</a:t>
            </a:r>
          </a:p>
        </p:txBody>
      </p:sp>
      <p:graphicFrame>
        <p:nvGraphicFramePr>
          <p:cNvPr id="5" name="Table 5"/>
          <p:cNvGraphicFramePr>
            <a:graphicFrameLocks noGrp="1"/>
          </p:cNvGraphicFramePr>
          <p:nvPr>
            <p:extLst/>
          </p:nvPr>
        </p:nvGraphicFramePr>
        <p:xfrm>
          <a:off x="274639" y="1212849"/>
          <a:ext cx="11889564" cy="5408613"/>
        </p:xfrm>
        <a:graphic>
          <a:graphicData uri="http://schemas.openxmlformats.org/drawingml/2006/table">
            <a:tbl>
              <a:tblPr firstRow="1" bandRow="1">
                <a:tableStyleId>{5C22544A-7EE6-4342-B048-85BDC9FD1C3A}</a:tableStyleId>
              </a:tblPr>
              <a:tblGrid>
                <a:gridCol w="2186224">
                  <a:extLst>
                    <a:ext uri="{9D8B030D-6E8A-4147-A177-3AD203B41FA5}">
                      <a16:colId xmlns:a16="http://schemas.microsoft.com/office/drawing/2014/main" val="20000"/>
                    </a:ext>
                  </a:extLst>
                </a:gridCol>
                <a:gridCol w="5045021">
                  <a:extLst>
                    <a:ext uri="{9D8B030D-6E8A-4147-A177-3AD203B41FA5}">
                      <a16:colId xmlns:a16="http://schemas.microsoft.com/office/drawing/2014/main" val="624109422"/>
                    </a:ext>
                  </a:extLst>
                </a:gridCol>
                <a:gridCol w="4658319">
                  <a:extLst>
                    <a:ext uri="{9D8B030D-6E8A-4147-A177-3AD203B41FA5}">
                      <a16:colId xmlns:a16="http://schemas.microsoft.com/office/drawing/2014/main" val="20001"/>
                    </a:ext>
                  </a:extLst>
                </a:gridCol>
              </a:tblGrid>
              <a:tr h="612352">
                <a:tc>
                  <a:txBody>
                    <a:bodyPr/>
                    <a:lstStyle/>
                    <a:p>
                      <a:pPr marL="0" algn="l" defTabSz="932742" rtl="0" eaLnBrk="1" latinLnBrk="0" hangingPunct="1"/>
                      <a:endParaRPr lang="en-US" sz="1500" kern="1200" dirty="0">
                        <a:solidFill>
                          <a:schemeClr val="tx1"/>
                        </a:solidFill>
                        <a:latin typeface="+mn-lt"/>
                        <a:ea typeface="+mn-ea"/>
                        <a:cs typeface="+mn-cs"/>
                      </a:endParaRPr>
                    </a:p>
                  </a:txBody>
                  <a:tcPr marL="29915" marR="29915" marT="29915" marB="29915" anchor="ctr"/>
                </a:tc>
                <a:tc>
                  <a:txBody>
                    <a:bodyPr/>
                    <a:lstStyle/>
                    <a:p>
                      <a:pPr marL="115888" indent="0" algn="l" defTabSz="932742" rtl="0" eaLnBrk="1" latinLnBrk="0" hangingPunct="1"/>
                      <a:r>
                        <a:rPr lang="en-US" sz="2300" kern="1200" dirty="0"/>
                        <a:t>Premium Storage Disks</a:t>
                      </a:r>
                      <a:endParaRPr lang="en-US" sz="2300" kern="1200" dirty="0">
                        <a:solidFill>
                          <a:schemeClr val="tx1"/>
                        </a:solidFill>
                        <a:latin typeface="+mn-lt"/>
                        <a:ea typeface="+mn-ea"/>
                        <a:cs typeface="+mn-cs"/>
                      </a:endParaRPr>
                    </a:p>
                  </a:txBody>
                  <a:tcPr marL="29915" marR="29915" marT="29915" marB="29915" anchor="ctr"/>
                </a:tc>
                <a:tc>
                  <a:txBody>
                    <a:bodyPr/>
                    <a:lstStyle/>
                    <a:p>
                      <a:pPr marL="115888" indent="0" algn="l" defTabSz="932742" rtl="0" eaLnBrk="1" latinLnBrk="0" hangingPunct="1"/>
                      <a:r>
                        <a:rPr lang="en-US" sz="2300" kern="1200" dirty="0"/>
                        <a:t>Standard Storage Disks</a:t>
                      </a:r>
                      <a:endParaRPr lang="en-US" sz="2300" kern="1200" dirty="0">
                        <a:solidFill>
                          <a:schemeClr val="tx1"/>
                        </a:solidFill>
                        <a:latin typeface="+mn-lt"/>
                        <a:ea typeface="+mn-ea"/>
                        <a:cs typeface="+mn-cs"/>
                      </a:endParaRPr>
                    </a:p>
                  </a:txBody>
                  <a:tcPr marL="29915" marR="29915" marT="29915" marB="29915" anchor="ctr"/>
                </a:tc>
                <a:extLst>
                  <a:ext uri="{0D108BD9-81ED-4DB2-BD59-A6C34878D82A}">
                    <a16:rowId xmlns:a16="http://schemas.microsoft.com/office/drawing/2014/main" val="10000"/>
                  </a:ext>
                </a:extLst>
              </a:tr>
              <a:tr h="429666">
                <a:tc>
                  <a:txBody>
                    <a:bodyPr/>
                    <a:lstStyle/>
                    <a:p>
                      <a:pPr marL="115888" marR="0" indent="0" algn="l" defTabSz="932742" rtl="0" eaLnBrk="1" fontAlgn="auto" latinLnBrk="0" hangingPunct="1">
                        <a:lnSpc>
                          <a:spcPct val="100000"/>
                        </a:lnSpc>
                        <a:spcBef>
                          <a:spcPts val="0"/>
                        </a:spcBef>
                        <a:spcAft>
                          <a:spcPts val="0"/>
                        </a:spcAft>
                        <a:buClrTx/>
                        <a:buSzTx/>
                        <a:buFontTx/>
                        <a:buNone/>
                        <a:tabLst/>
                        <a:defRPr/>
                      </a:pPr>
                      <a:r>
                        <a:rPr lang="en-US" sz="1600" kern="1200" dirty="0"/>
                        <a:t>Disks Types</a:t>
                      </a:r>
                      <a:endParaRPr lang="en-US" sz="1600" b="1" kern="1200" dirty="0">
                        <a:solidFill>
                          <a:schemeClr val="tx1"/>
                        </a:solidFill>
                        <a:latin typeface="+mn-lt"/>
                        <a:ea typeface="+mn-ea"/>
                        <a:cs typeface="+mn-cs"/>
                      </a:endParaRPr>
                    </a:p>
                  </a:txBody>
                  <a:tcPr marL="29915" marR="29915" marT="29915" marB="29915" anchor="ctr"/>
                </a:tc>
                <a:tc>
                  <a:txBody>
                    <a:bodyPr/>
                    <a:lstStyle/>
                    <a:p>
                      <a:pPr marL="115887" indent="0" algn="l" defTabSz="932742" rtl="0" eaLnBrk="1" latinLnBrk="0" hangingPunct="1">
                        <a:buFont typeface="Arial" panose="020B0604020202020204" pitchFamily="34" charset="0"/>
                        <a:buNone/>
                      </a:pPr>
                      <a:r>
                        <a:rPr lang="en-US" sz="1600" kern="1200" dirty="0"/>
                        <a:t>SSD</a:t>
                      </a:r>
                      <a:endParaRPr lang="en-US" sz="1600" kern="1200" dirty="0">
                        <a:solidFill>
                          <a:schemeClr val="dk1"/>
                        </a:solidFill>
                        <a:latin typeface="+mn-lt"/>
                        <a:ea typeface="+mn-ea"/>
                        <a:cs typeface="+mn-cs"/>
                      </a:endParaRPr>
                    </a:p>
                  </a:txBody>
                  <a:tcPr marL="29915" marR="29915" marT="29915" marB="29915" anchor="ctr"/>
                </a:tc>
                <a:tc>
                  <a:txBody>
                    <a:bodyPr/>
                    <a:lstStyle/>
                    <a:p>
                      <a:pPr marL="115887" indent="0" algn="l" defTabSz="932742" rtl="0" eaLnBrk="1" latinLnBrk="0" hangingPunct="1">
                        <a:buFont typeface="Arial" panose="020B0604020202020204" pitchFamily="34" charset="0"/>
                        <a:buNone/>
                      </a:pPr>
                      <a:r>
                        <a:rPr lang="en-US" sz="1600" kern="1200" dirty="0"/>
                        <a:t>HDD</a:t>
                      </a:r>
                      <a:endParaRPr lang="en-US" sz="1600" kern="1200" dirty="0">
                        <a:solidFill>
                          <a:schemeClr val="dk1"/>
                        </a:solidFill>
                        <a:latin typeface="+mn-lt"/>
                        <a:ea typeface="+mn-ea"/>
                        <a:cs typeface="+mn-cs"/>
                      </a:endParaRPr>
                    </a:p>
                  </a:txBody>
                  <a:tcPr marL="29915" marR="29915" marT="29915" marB="29915" anchor="ctr"/>
                </a:tc>
                <a:extLst>
                  <a:ext uri="{0D108BD9-81ED-4DB2-BD59-A6C34878D82A}">
                    <a16:rowId xmlns:a16="http://schemas.microsoft.com/office/drawing/2014/main" val="3326427803"/>
                  </a:ext>
                </a:extLst>
              </a:tr>
              <a:tr h="859343">
                <a:tc>
                  <a:txBody>
                    <a:bodyPr/>
                    <a:lstStyle/>
                    <a:p>
                      <a:pPr marL="115888" marR="0" indent="0" algn="l" defTabSz="932742" rtl="0" eaLnBrk="1" fontAlgn="auto" latinLnBrk="0" hangingPunct="1">
                        <a:lnSpc>
                          <a:spcPct val="100000"/>
                        </a:lnSpc>
                        <a:spcBef>
                          <a:spcPts val="0"/>
                        </a:spcBef>
                        <a:spcAft>
                          <a:spcPts val="0"/>
                        </a:spcAft>
                        <a:buClrTx/>
                        <a:buSzTx/>
                        <a:buFontTx/>
                        <a:buNone/>
                        <a:tabLst/>
                        <a:defRPr/>
                      </a:pPr>
                      <a:r>
                        <a:rPr lang="en-US" sz="1600" kern="1200" dirty="0"/>
                        <a:t>Recommended Workloads</a:t>
                      </a:r>
                      <a:endParaRPr lang="en-US" sz="1600" b="1" kern="1200" dirty="0">
                        <a:solidFill>
                          <a:schemeClr val="dk1"/>
                        </a:solidFill>
                        <a:latin typeface="+mn-lt"/>
                        <a:ea typeface="+mn-ea"/>
                        <a:cs typeface="+mn-cs"/>
                      </a:endParaRPr>
                    </a:p>
                  </a:txBody>
                  <a:tcPr marL="29915" marR="29915" marT="29915" marB="29915"/>
                </a:tc>
                <a:tc>
                  <a:txBody>
                    <a:bodyPr/>
                    <a:lstStyle/>
                    <a:p>
                      <a:pPr marL="115887" indent="0" algn="l" defTabSz="932742" rtl="0" eaLnBrk="1" latinLnBrk="0" hangingPunct="1">
                        <a:buFont typeface="Arial" panose="020B0604020202020204" pitchFamily="34" charset="0"/>
                        <a:buNone/>
                      </a:pPr>
                      <a:r>
                        <a:rPr lang="en-US" sz="1600" kern="1200" dirty="0"/>
                        <a:t>Mission</a:t>
                      </a:r>
                      <a:r>
                        <a:rPr lang="en-US" sz="1600" kern="1200" baseline="0" dirty="0"/>
                        <a:t> critical applications which require high-performance, high-availability, and low latency for </a:t>
                      </a:r>
                      <a:endParaRPr lang="en-US" sz="1600" kern="1200" dirty="0"/>
                    </a:p>
                    <a:p>
                      <a:pPr marL="115887"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t>IO-intensive Enterprise workloads</a:t>
                      </a:r>
                    </a:p>
                  </a:txBody>
                  <a:tcPr marL="29915" marR="29915" marT="29915" marB="29915"/>
                </a:tc>
                <a:tc>
                  <a:txBody>
                    <a:bodyPr/>
                    <a:lstStyle/>
                    <a:p>
                      <a:pPr marL="115887" indent="0" algn="l" defTabSz="932742" rtl="0" eaLnBrk="1" latinLnBrk="0" hangingPunct="1">
                        <a:buFont typeface="Arial" panose="020B0604020202020204" pitchFamily="34" charset="0"/>
                        <a:buNone/>
                      </a:pPr>
                      <a:r>
                        <a:rPr lang="en-US" sz="1600" kern="1200" baseline="0" dirty="0"/>
                        <a:t>Infrequently accessed data and Dev/Test workloads</a:t>
                      </a:r>
                    </a:p>
                  </a:txBody>
                  <a:tcPr marL="29915" marR="29915" marT="29915" marB="29915"/>
                </a:tc>
                <a:extLst>
                  <a:ext uri="{0D108BD9-81ED-4DB2-BD59-A6C34878D82A}">
                    <a16:rowId xmlns:a16="http://schemas.microsoft.com/office/drawing/2014/main" val="2448714374"/>
                  </a:ext>
                </a:extLst>
              </a:tr>
              <a:tr h="3507252">
                <a:tc>
                  <a:txBody>
                    <a:bodyPr/>
                    <a:lstStyle/>
                    <a:p>
                      <a:pPr marL="115888" marR="0" indent="0" algn="l" defTabSz="932742" rtl="0" eaLnBrk="1" fontAlgn="auto" latinLnBrk="0" hangingPunct="1">
                        <a:lnSpc>
                          <a:spcPct val="100000"/>
                        </a:lnSpc>
                        <a:spcBef>
                          <a:spcPts val="0"/>
                        </a:spcBef>
                        <a:spcAft>
                          <a:spcPts val="0"/>
                        </a:spcAft>
                        <a:buClrTx/>
                        <a:buSzTx/>
                        <a:buFontTx/>
                        <a:buNone/>
                        <a:tabLst/>
                        <a:defRPr/>
                      </a:pPr>
                      <a:r>
                        <a:rPr lang="en-US" sz="1600" kern="1200" dirty="0"/>
                        <a:t>Performance Expectations</a:t>
                      </a:r>
                      <a:endParaRPr lang="en-US" sz="1600" b="1" kern="1200" dirty="0">
                        <a:solidFill>
                          <a:schemeClr val="dk1"/>
                        </a:solidFill>
                        <a:latin typeface="+mn-lt"/>
                        <a:ea typeface="+mn-ea"/>
                        <a:cs typeface="+mn-cs"/>
                      </a:endParaRPr>
                    </a:p>
                  </a:txBody>
                  <a:tcPr marL="29915" marR="29915" marT="29915" marB="29915" anchor="ctr"/>
                </a:tc>
                <a:tc>
                  <a:txBody>
                    <a:bodyPr/>
                    <a:lstStyle/>
                    <a:p>
                      <a:pPr marL="115887" indent="0" algn="l" defTabSz="932742" rtl="0" eaLnBrk="1" latinLnBrk="0" hangingPunct="1">
                        <a:buFont typeface="Arial" panose="020B0604020202020204" pitchFamily="34" charset="0"/>
                        <a:buNone/>
                      </a:pPr>
                      <a:r>
                        <a:rPr lang="en-US" sz="1600" kern="1200" dirty="0"/>
                        <a:t>5,000 Provisioned IOPS and 200 MB/sec throughput for 1 TB disk</a:t>
                      </a:r>
                    </a:p>
                    <a:p>
                      <a:pPr marL="115887" indent="0" algn="l" defTabSz="932742" rtl="0" eaLnBrk="1" latinLnBrk="0" hangingPunct="1">
                        <a:buFont typeface="Arial" panose="020B0604020202020204" pitchFamily="34" charset="0"/>
                        <a:buNone/>
                      </a:pPr>
                      <a:endParaRPr lang="en-US" sz="1600" kern="1200" dirty="0"/>
                    </a:p>
                    <a:p>
                      <a:pPr marL="115887" indent="0" algn="l" defTabSz="932742" rtl="0" eaLnBrk="1" latinLnBrk="0" hangingPunct="1">
                        <a:buFont typeface="Arial" panose="020B0604020202020204" pitchFamily="34" charset="0"/>
                        <a:buNone/>
                      </a:pPr>
                      <a:r>
                        <a:rPr lang="en-US" sz="1600" kern="1200" dirty="0"/>
                        <a:t>80,000 Provisioned IOPS and 2,000 MB/sec</a:t>
                      </a:r>
                      <a:r>
                        <a:rPr lang="en-US" sz="1600" kern="1200" baseline="0" dirty="0"/>
                        <a:t> throughout with GS5 (largest VM)</a:t>
                      </a:r>
                    </a:p>
                    <a:p>
                      <a:pPr marL="115887" indent="0" algn="l" defTabSz="932742" rtl="0" eaLnBrk="1" latinLnBrk="0" hangingPunct="1">
                        <a:buFont typeface="Arial" panose="020B0604020202020204" pitchFamily="34" charset="0"/>
                        <a:buNone/>
                      </a:pPr>
                      <a:endParaRPr lang="en-US" sz="1600" kern="1200" baseline="0" dirty="0"/>
                    </a:p>
                    <a:p>
                      <a:pPr marL="115887"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t>160,000 Provisioned IOPS and 1,600 MB/sec</a:t>
                      </a:r>
                      <a:r>
                        <a:rPr lang="en-US" sz="1600" kern="1200" baseline="0" dirty="0"/>
                        <a:t> throughout with GS5 (largest VM)</a:t>
                      </a:r>
                      <a:endParaRPr lang="en-US" sz="1600" kern="1200" dirty="0"/>
                    </a:p>
                    <a:p>
                      <a:pPr marL="285750" indent="-169863" algn="l" defTabSz="932742" rtl="0" eaLnBrk="1" latinLnBrk="0" hangingPunct="1">
                        <a:buFont typeface="Arial" panose="020B0604020202020204" pitchFamily="34" charset="0"/>
                        <a:buChar char="•"/>
                      </a:pPr>
                      <a:endParaRPr lang="en-US" sz="1600" kern="1200" dirty="0"/>
                    </a:p>
                    <a:p>
                      <a:pPr marL="115887" indent="0" algn="l" defTabSz="932742" rtl="0" eaLnBrk="1" latinLnBrk="0" hangingPunct="1">
                        <a:buFont typeface="Arial" panose="020B0604020202020204" pitchFamily="34" charset="0"/>
                        <a:buNone/>
                      </a:pPr>
                      <a:r>
                        <a:rPr lang="en-US" sz="1600" kern="1200" dirty="0"/>
                        <a:t>Single digit millisecond latency </a:t>
                      </a:r>
                    </a:p>
                    <a:p>
                      <a:pPr marL="285750" indent="-169863" algn="l" defTabSz="932742" rtl="0" eaLnBrk="1" latinLnBrk="0" hangingPunct="1">
                        <a:buFont typeface="Arial" panose="020B0604020202020204" pitchFamily="34" charset="0"/>
                        <a:buChar char="•"/>
                      </a:pPr>
                      <a:endParaRPr lang="en-US" sz="1600" kern="1200" dirty="0"/>
                    </a:p>
                    <a:p>
                      <a:pPr marL="115887" indent="0" algn="l" defTabSz="932742" rtl="0" eaLnBrk="1" latinLnBrk="0" hangingPunct="1">
                        <a:buFont typeface="Arial" panose="020B0604020202020204" pitchFamily="34" charset="0"/>
                        <a:buNone/>
                      </a:pPr>
                      <a:r>
                        <a:rPr lang="en-US" sz="1600" kern="1200" dirty="0"/>
                        <a:t>Consistency of provisioned performance</a:t>
                      </a:r>
                    </a:p>
                    <a:p>
                      <a:pPr marL="115887" indent="0" algn="l" defTabSz="932742" rtl="0" eaLnBrk="1" latinLnBrk="0" hangingPunct="1">
                        <a:buFont typeface="Arial" panose="020B0604020202020204" pitchFamily="34" charset="0"/>
                        <a:buNone/>
                      </a:pPr>
                      <a:endParaRPr lang="en-US" sz="1600" kern="1200" dirty="0"/>
                    </a:p>
                  </a:txBody>
                  <a:tcPr marL="29915" marR="29915" marT="29915" marB="29915"/>
                </a:tc>
                <a:tc>
                  <a:txBody>
                    <a:bodyPr/>
                    <a:lstStyle/>
                    <a:p>
                      <a:pPr marL="115887" indent="0" algn="l" defTabSz="932742" rtl="0" eaLnBrk="1" latinLnBrk="0" hangingPunct="1">
                        <a:buFont typeface="Arial" panose="020B0604020202020204" pitchFamily="34" charset="0"/>
                        <a:buNone/>
                      </a:pPr>
                      <a:r>
                        <a:rPr lang="en-US" sz="1600" kern="1200" dirty="0"/>
                        <a:t>Up to 500 IOPS and 60 MB/sec for</a:t>
                      </a:r>
                      <a:r>
                        <a:rPr lang="en-US" sz="1600" kern="1200" baseline="0" dirty="0"/>
                        <a:t> 1 TB disk</a:t>
                      </a:r>
                      <a:endParaRPr lang="en-US" sz="1600" kern="1200" dirty="0"/>
                    </a:p>
                    <a:p>
                      <a:pPr marL="115887" indent="0" algn="l" defTabSz="932742" rtl="0" eaLnBrk="1" latinLnBrk="0" hangingPunct="1">
                        <a:buFont typeface="Arial" panose="020B0604020202020204" pitchFamily="34" charset="0"/>
                        <a:buNone/>
                      </a:pPr>
                      <a:endParaRPr lang="en-US" sz="1600" kern="1200" dirty="0"/>
                    </a:p>
                    <a:p>
                      <a:pPr marL="115887" indent="0" algn="l" defTabSz="932742" rtl="0" eaLnBrk="1" latinLnBrk="0" hangingPunct="1">
                        <a:buFont typeface="Arial" panose="020B0604020202020204" pitchFamily="34" charset="0"/>
                        <a:buNone/>
                      </a:pPr>
                      <a:endParaRPr lang="en-US" sz="1600" kern="1200" baseline="0" dirty="0"/>
                    </a:p>
                    <a:p>
                      <a:pPr marL="115887"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t>32,000 IOPS </a:t>
                      </a:r>
                      <a:r>
                        <a:rPr lang="en-US" sz="1600" kern="1200" baseline="0" dirty="0"/>
                        <a:t>with G5 (largest VM)</a:t>
                      </a:r>
                    </a:p>
                    <a:p>
                      <a:pPr marL="115887" indent="0" algn="l" defTabSz="932742" rtl="0" eaLnBrk="1" latinLnBrk="0" hangingPunct="1">
                        <a:buFont typeface="Arial" panose="020B0604020202020204" pitchFamily="34" charset="0"/>
                        <a:buNone/>
                      </a:pPr>
                      <a:endParaRPr lang="en-US" sz="1600" kern="1200" baseline="0" dirty="0"/>
                    </a:p>
                    <a:p>
                      <a:pPr marL="115887" indent="0" algn="l" defTabSz="932742" rtl="0" eaLnBrk="1" latinLnBrk="0" hangingPunct="1">
                        <a:buFont typeface="Arial" panose="020B0604020202020204" pitchFamily="34" charset="0"/>
                        <a:buNone/>
                      </a:pPr>
                      <a:endParaRPr lang="en-US" sz="1600" kern="1200" baseline="0" dirty="0"/>
                    </a:p>
                    <a:p>
                      <a:pPr marL="115887" indent="0" algn="l" defTabSz="932742" rtl="0" eaLnBrk="1" latinLnBrk="0" hangingPunct="1">
                        <a:buFont typeface="Arial" panose="020B0604020202020204" pitchFamily="34" charset="0"/>
                        <a:buNone/>
                      </a:pPr>
                      <a:endParaRPr lang="en-US" sz="1600" kern="1200" baseline="0" dirty="0"/>
                    </a:p>
                    <a:p>
                      <a:pPr marL="115887" indent="0" algn="l" defTabSz="932742" rtl="0" eaLnBrk="1" latinLnBrk="0" hangingPunct="1">
                        <a:buFont typeface="Arial" panose="020B0604020202020204" pitchFamily="34" charset="0"/>
                        <a:buNone/>
                      </a:pPr>
                      <a:endParaRPr lang="en-US" sz="1600" kern="1200" baseline="0" dirty="0"/>
                    </a:p>
                    <a:p>
                      <a:pPr marL="115887" indent="0" algn="l" defTabSz="932742" rtl="0" eaLnBrk="1" latinLnBrk="0" hangingPunct="1">
                        <a:buFont typeface="Arial" panose="020B0604020202020204" pitchFamily="34" charset="0"/>
                        <a:buNone/>
                      </a:pPr>
                      <a:endParaRPr lang="en-US" sz="1600" kern="1200" baseline="0" dirty="0"/>
                    </a:p>
                    <a:p>
                      <a:pPr marL="115887" indent="0" algn="l" defTabSz="932742" rtl="0" eaLnBrk="1" latinLnBrk="0" hangingPunct="1">
                        <a:buFont typeface="Arial" panose="020B0604020202020204" pitchFamily="34" charset="0"/>
                        <a:buNone/>
                      </a:pPr>
                      <a:r>
                        <a:rPr lang="en-US" sz="1600" kern="1200" baseline="0" dirty="0"/>
                        <a:t>Performance is not provisioned</a:t>
                      </a:r>
                    </a:p>
                    <a:p>
                      <a:pPr marL="115887" indent="0" algn="l" defTabSz="932742" rtl="0" eaLnBrk="1" latinLnBrk="0" hangingPunct="1">
                        <a:buFont typeface="Arial" panose="020B0604020202020204" pitchFamily="34" charset="0"/>
                        <a:buNone/>
                      </a:pPr>
                      <a:endParaRPr lang="en-US" sz="1600" kern="1200" baseline="0" dirty="0"/>
                    </a:p>
                  </a:txBody>
                  <a:tcPr marL="29915" marR="29915" marT="29915" marB="299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7076030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Migrate from Standard to Premium Storage</a:t>
            </a:r>
          </a:p>
        </p:txBody>
      </p:sp>
      <p:sp>
        <p:nvSpPr>
          <p:cNvPr id="6" name="Text Placeholder 5"/>
          <p:cNvSpPr>
            <a:spLocks noGrp="1"/>
          </p:cNvSpPr>
          <p:nvPr>
            <p:ph type="body" sz="quarter" idx="10"/>
          </p:nvPr>
        </p:nvSpPr>
        <p:spPr>
          <a:xfrm>
            <a:off x="274638" y="1212850"/>
            <a:ext cx="11887200" cy="4462760"/>
          </a:xfrm>
        </p:spPr>
        <p:txBody>
          <a:bodyPr/>
          <a:lstStyle/>
          <a:p>
            <a:r>
              <a:rPr lang="en-US" dirty="0"/>
              <a:t>Two Approaches</a:t>
            </a:r>
          </a:p>
          <a:p>
            <a:pPr lvl="0"/>
            <a:r>
              <a:rPr lang="en-US" sz="2000" dirty="0">
                <a:solidFill>
                  <a:srgbClr val="505050"/>
                </a:solidFill>
                <a:latin typeface="Segoe UI"/>
              </a:rPr>
              <a:t> </a:t>
            </a:r>
            <a:endParaRPr lang="en-US" dirty="0"/>
          </a:p>
          <a:p>
            <a:r>
              <a:rPr lang="en-US" dirty="0"/>
              <a:t>1. Offline Migration</a:t>
            </a:r>
          </a:p>
          <a:p>
            <a:r>
              <a:rPr lang="en-US" sz="2000" dirty="0">
                <a:solidFill>
                  <a:schemeClr val="tx1"/>
                </a:solidFill>
                <a:latin typeface="+mn-lt"/>
              </a:rPr>
              <a:t>Offline migration of the disks to Premium Storage using </a:t>
            </a:r>
            <a:r>
              <a:rPr lang="en-US" sz="2000" dirty="0" err="1">
                <a:solidFill>
                  <a:schemeClr val="tx1"/>
                </a:solidFill>
                <a:latin typeface="+mn-lt"/>
              </a:rPr>
              <a:t>AzCopy</a:t>
            </a:r>
            <a:endParaRPr lang="en-US" sz="2000" dirty="0">
              <a:solidFill>
                <a:schemeClr val="tx1"/>
              </a:solidFill>
              <a:latin typeface="+mn-lt"/>
            </a:endParaRPr>
          </a:p>
          <a:p>
            <a:r>
              <a:rPr lang="en-US" sz="2000" dirty="0">
                <a:solidFill>
                  <a:schemeClr val="tx1"/>
                </a:solidFill>
                <a:latin typeface="+mn-lt"/>
              </a:rPr>
              <a:t>Longer Downtime</a:t>
            </a:r>
          </a:p>
          <a:p>
            <a:endParaRPr lang="en-US" sz="2000" dirty="0">
              <a:solidFill>
                <a:schemeClr val="tx1"/>
              </a:solidFill>
              <a:latin typeface="+mn-lt"/>
            </a:endParaRPr>
          </a:p>
          <a:p>
            <a:r>
              <a:rPr lang="en-US" dirty="0"/>
              <a:t>2. Live Migration</a:t>
            </a:r>
          </a:p>
          <a:p>
            <a:r>
              <a:rPr lang="en-US" sz="2000" dirty="0">
                <a:solidFill>
                  <a:schemeClr val="tx1"/>
                </a:solidFill>
                <a:latin typeface="+mn-lt"/>
              </a:rPr>
              <a:t>Live migration of the VM/Disks using Azure Site Recovery or 3</a:t>
            </a:r>
            <a:r>
              <a:rPr lang="en-US" sz="2000" baseline="30000" dirty="0">
                <a:solidFill>
                  <a:schemeClr val="tx1"/>
                </a:solidFill>
                <a:latin typeface="+mn-lt"/>
              </a:rPr>
              <a:t>rd</a:t>
            </a:r>
            <a:r>
              <a:rPr lang="en-US" sz="2000" dirty="0">
                <a:solidFill>
                  <a:schemeClr val="tx1"/>
                </a:solidFill>
                <a:latin typeface="+mn-lt"/>
              </a:rPr>
              <a:t> party solutions like </a:t>
            </a:r>
            <a:r>
              <a:rPr lang="en-US" sz="2000" dirty="0" err="1">
                <a:solidFill>
                  <a:schemeClr val="tx1"/>
                </a:solidFill>
                <a:latin typeface="+mn-lt"/>
              </a:rPr>
              <a:t>Commvault</a:t>
            </a:r>
            <a:endParaRPr lang="en-US" sz="2000" dirty="0">
              <a:solidFill>
                <a:schemeClr val="tx1"/>
              </a:solidFill>
              <a:latin typeface="+mn-lt"/>
            </a:endParaRPr>
          </a:p>
          <a:p>
            <a:r>
              <a:rPr lang="en-US" sz="2000" dirty="0">
                <a:solidFill>
                  <a:schemeClr val="tx1"/>
                </a:solidFill>
                <a:latin typeface="+mn-lt"/>
              </a:rPr>
              <a:t>Shorter Downtime</a:t>
            </a:r>
          </a:p>
          <a:p>
            <a:endParaRPr lang="en-US" sz="2000" dirty="0">
              <a:solidFill>
                <a:schemeClr val="tx1"/>
              </a:solidFill>
              <a:latin typeface="+mn-lt"/>
            </a:endParaRPr>
          </a:p>
        </p:txBody>
      </p:sp>
    </p:spTree>
    <p:extLst>
      <p:ext uri="{BB962C8B-B14F-4D97-AF65-F5344CB8AC3E}">
        <p14:creationId xmlns:p14="http://schemas.microsoft.com/office/powerpoint/2010/main" val="2045774852"/>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Disks: Backup Strategy</a:t>
            </a:r>
          </a:p>
        </p:txBody>
      </p:sp>
      <p:sp>
        <p:nvSpPr>
          <p:cNvPr id="6" name="Text Placeholder 5"/>
          <p:cNvSpPr>
            <a:spLocks noGrp="1"/>
          </p:cNvSpPr>
          <p:nvPr>
            <p:ph type="body" sz="quarter" idx="10"/>
          </p:nvPr>
        </p:nvSpPr>
        <p:spPr>
          <a:xfrm>
            <a:off x="274638" y="1135062"/>
            <a:ext cx="11887200" cy="5816977"/>
          </a:xfrm>
        </p:spPr>
        <p:txBody>
          <a:bodyPr/>
          <a:lstStyle/>
          <a:p>
            <a:r>
              <a:rPr lang="en-US" dirty="0"/>
              <a:t>Consistent Backup</a:t>
            </a:r>
          </a:p>
          <a:p>
            <a:pPr lvl="1"/>
            <a:r>
              <a:rPr lang="en-US" dirty="0"/>
              <a:t>Reliable backups needed for DR and for Application/Data recoveries</a:t>
            </a:r>
          </a:p>
          <a:p>
            <a:pPr lvl="1"/>
            <a:r>
              <a:rPr lang="en-US" dirty="0"/>
              <a:t>Backup must use “consistent” snapshots</a:t>
            </a:r>
          </a:p>
          <a:p>
            <a:pPr lvl="1"/>
            <a:r>
              <a:rPr lang="en-US" dirty="0"/>
              <a:t>Creating “consistent” snapshots of running VMs require additional steps</a:t>
            </a:r>
          </a:p>
          <a:p>
            <a:pPr lvl="1"/>
            <a:endParaRPr lang="en-US" dirty="0"/>
          </a:p>
          <a:p>
            <a:r>
              <a:rPr lang="en-US" dirty="0"/>
              <a:t>1. Use a Backup Solution (Recommended Option)</a:t>
            </a:r>
          </a:p>
          <a:p>
            <a:pPr lvl="1"/>
            <a:r>
              <a:rPr lang="en-US" dirty="0"/>
              <a:t>Azure Backup or a 3</a:t>
            </a:r>
            <a:r>
              <a:rPr lang="en-US" baseline="30000" dirty="0"/>
              <a:t>rd</a:t>
            </a:r>
            <a:r>
              <a:rPr lang="en-US" dirty="0"/>
              <a:t> Party Backup solution, like </a:t>
            </a:r>
            <a:r>
              <a:rPr lang="en-US" dirty="0" err="1"/>
              <a:t>Commvault</a:t>
            </a:r>
            <a:endParaRPr lang="en-US" dirty="0"/>
          </a:p>
          <a:p>
            <a:pPr lvl="1"/>
            <a:endParaRPr lang="en-US" dirty="0"/>
          </a:p>
          <a:p>
            <a:r>
              <a:rPr lang="en-US" dirty="0"/>
              <a:t>2. Build a Backup Solution</a:t>
            </a:r>
          </a:p>
          <a:p>
            <a:pPr lvl="1"/>
            <a:r>
              <a:rPr lang="en-US" dirty="0"/>
              <a:t>Build a custom solution for your needs</a:t>
            </a:r>
          </a:p>
          <a:p>
            <a:pPr lvl="1"/>
            <a:endParaRPr lang="en-US" dirty="0"/>
          </a:p>
          <a:p>
            <a:r>
              <a:rPr lang="en-US" dirty="0"/>
              <a:t>3. Backup with Downtime</a:t>
            </a:r>
          </a:p>
          <a:p>
            <a:pPr lvl="1"/>
            <a:r>
              <a:rPr lang="en-US" dirty="0"/>
              <a:t>Alternative to create consistent snapshots with a short downtime</a:t>
            </a:r>
          </a:p>
        </p:txBody>
      </p:sp>
      <p:cxnSp>
        <p:nvCxnSpPr>
          <p:cNvPr id="8" name="Straight Connector 7"/>
          <p:cNvCxnSpPr>
            <a:cxnSpLocks/>
          </p:cNvCxnSpPr>
          <p:nvPr/>
        </p:nvCxnSpPr>
        <p:spPr>
          <a:xfrm>
            <a:off x="427037" y="2996517"/>
            <a:ext cx="112776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797776"/>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wipe(left)">
                                      <p:cBhvr>
                                        <p:cTn id="10" dur="500"/>
                                        <p:tgtEl>
                                          <p:spTgt spid="6">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wipe(left)">
                                      <p:cBhvr>
                                        <p:cTn id="13" dur="500"/>
                                        <p:tgtEl>
                                          <p:spTgt spid="6">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wipe(left)">
                                      <p:cBhvr>
                                        <p:cTn id="18" dur="500"/>
                                        <p:tgtEl>
                                          <p:spTgt spid="6">
                                            <p:txEl>
                                              <p:pRg st="8" end="8"/>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wipe(left)">
                                      <p:cBhvr>
                                        <p:cTn id="21" dur="500"/>
                                        <p:tgtEl>
                                          <p:spTgt spid="6">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xEl>
                                              <p:pRg st="11" end="11"/>
                                            </p:txEl>
                                          </p:spTgt>
                                        </p:tgtEl>
                                        <p:attrNameLst>
                                          <p:attrName>style.visibility</p:attrName>
                                        </p:attrNameLst>
                                      </p:cBhvr>
                                      <p:to>
                                        <p:strVal val="visible"/>
                                      </p:to>
                                    </p:set>
                                    <p:animEffect transition="in" filter="wipe(left)">
                                      <p:cBhvr>
                                        <p:cTn id="26" dur="500"/>
                                        <p:tgtEl>
                                          <p:spTgt spid="6">
                                            <p:txEl>
                                              <p:pRg st="11" end="1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animEffect transition="in" filter="wipe(left)">
                                      <p:cBhvr>
                                        <p:cTn id="2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70693"/>
            <a:ext cx="7619998" cy="917575"/>
          </a:xfrm>
        </p:spPr>
        <p:txBody>
          <a:bodyPr/>
          <a:lstStyle/>
          <a:p>
            <a:r>
              <a:rPr lang="en-US" dirty="0"/>
              <a:t>Best Practices: Performance</a:t>
            </a:r>
          </a:p>
        </p:txBody>
      </p:sp>
      <p:sp>
        <p:nvSpPr>
          <p:cNvPr id="6" name="Text Placeholder 5"/>
          <p:cNvSpPr>
            <a:spLocks noGrp="1"/>
          </p:cNvSpPr>
          <p:nvPr>
            <p:ph type="body" sz="quarter" idx="10"/>
          </p:nvPr>
        </p:nvSpPr>
        <p:spPr>
          <a:xfrm>
            <a:off x="274637" y="1212850"/>
            <a:ext cx="11887200" cy="5139869"/>
          </a:xfrm>
        </p:spPr>
        <p:txBody>
          <a:bodyPr/>
          <a:lstStyle/>
          <a:p>
            <a:r>
              <a:rPr lang="en-US" dirty="0"/>
              <a:t>IOPS and Throughput</a:t>
            </a:r>
          </a:p>
          <a:p>
            <a:pPr lvl="1"/>
            <a:r>
              <a:rPr lang="en-US" dirty="0"/>
              <a:t>Are separate limits, enforced independently</a:t>
            </a:r>
          </a:p>
          <a:p>
            <a:pPr lvl="1"/>
            <a:r>
              <a:rPr lang="en-US" dirty="0"/>
              <a:t>Throttling kicks in when either of the limits are reached</a:t>
            </a:r>
          </a:p>
          <a:p>
            <a:pPr lvl="1"/>
            <a:endParaRPr lang="en-US" dirty="0"/>
          </a:p>
          <a:p>
            <a:r>
              <a:rPr lang="en-US" dirty="0"/>
              <a:t>VM Size and Disk Size</a:t>
            </a:r>
          </a:p>
          <a:p>
            <a:pPr lvl="1"/>
            <a:r>
              <a:rPr lang="en-US" dirty="0"/>
              <a:t>Enforce independent limits on VM and Disk</a:t>
            </a:r>
          </a:p>
          <a:p>
            <a:pPr lvl="1"/>
            <a:r>
              <a:rPr lang="en-US" dirty="0"/>
              <a:t>Chose the right configuration based on workload needs </a:t>
            </a:r>
          </a:p>
          <a:p>
            <a:pPr lvl="1"/>
            <a:endParaRPr lang="en-US" dirty="0"/>
          </a:p>
          <a:p>
            <a:r>
              <a:rPr lang="en-US" dirty="0"/>
              <a:t>Optimal Traffic Patterns</a:t>
            </a:r>
          </a:p>
          <a:p>
            <a:pPr lvl="1"/>
            <a:r>
              <a:rPr lang="en-US" dirty="0"/>
              <a:t>Larger IO sizes for higher Throughput. Smaller IO sizes for higher IOPS.</a:t>
            </a:r>
          </a:p>
          <a:p>
            <a:pPr lvl="1"/>
            <a:r>
              <a:rPr lang="en-US" dirty="0"/>
              <a:t>Use multiple parallel operations / threads to push more traffic</a:t>
            </a:r>
          </a:p>
          <a:p>
            <a:pPr lvl="1"/>
            <a:r>
              <a:rPr lang="en-US" dirty="0"/>
              <a:t>Avoid heavy bursts by reducing the IO buffer to &lt;5% of the IO limits</a:t>
            </a:r>
          </a:p>
        </p:txBody>
      </p:sp>
      <p:sp>
        <p:nvSpPr>
          <p:cNvPr id="7" name="TextBox 6"/>
          <p:cNvSpPr txBox="1"/>
          <p:nvPr/>
        </p:nvSpPr>
        <p:spPr>
          <a:xfrm>
            <a:off x="8275637" y="105763"/>
            <a:ext cx="4084828" cy="544760"/>
          </a:xfrm>
          <a:prstGeom prst="rect">
            <a:avLst/>
          </a:prstGeom>
          <a:solidFill>
            <a:srgbClr val="00B050"/>
          </a:solidFill>
        </p:spPr>
        <p:txBody>
          <a:bodyPr wrap="square" lIns="182878" tIns="146302" rIns="182878" bIns="146302"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3"/>
              </a:rPr>
              <a:t>BRK4450</a:t>
            </a:r>
            <a:r>
              <a:rPr lang="en-US" dirty="0">
                <a:gradFill>
                  <a:gsLst>
                    <a:gs pos="2917">
                      <a:schemeClr val="tx1"/>
                    </a:gs>
                    <a:gs pos="30000">
                      <a:schemeClr val="tx1"/>
                    </a:gs>
                  </a:gsLst>
                  <a:lin ang="5400000" scaled="0"/>
                </a:gradFill>
              </a:rPr>
              <a:t> (Ignite 2015) for more</a:t>
            </a:r>
          </a:p>
        </p:txBody>
      </p:sp>
      <p:graphicFrame>
        <p:nvGraphicFramePr>
          <p:cNvPr id="9" name="Table 2"/>
          <p:cNvGraphicFramePr>
            <a:graphicFrameLocks noGrp="1"/>
          </p:cNvGraphicFramePr>
          <p:nvPr>
            <p:extLst/>
          </p:nvPr>
        </p:nvGraphicFramePr>
        <p:xfrm>
          <a:off x="7285037" y="1439862"/>
          <a:ext cx="4769180" cy="1014444"/>
        </p:xfrm>
        <a:graphic>
          <a:graphicData uri="http://schemas.openxmlformats.org/drawingml/2006/table">
            <a:tbl>
              <a:tblPr firstRow="1">
                <a:tableStyleId>{5C22544A-7EE6-4342-B048-85BDC9FD1C3A}</a:tableStyleId>
              </a:tblPr>
              <a:tblGrid>
                <a:gridCol w="2044305">
                  <a:extLst>
                    <a:ext uri="{9D8B030D-6E8A-4147-A177-3AD203B41FA5}">
                      <a16:colId xmlns:a16="http://schemas.microsoft.com/office/drawing/2014/main" val="20000"/>
                    </a:ext>
                  </a:extLst>
                </a:gridCol>
                <a:gridCol w="1089422">
                  <a:extLst>
                    <a:ext uri="{9D8B030D-6E8A-4147-A177-3AD203B41FA5}">
                      <a16:colId xmlns:a16="http://schemas.microsoft.com/office/drawing/2014/main" val="20001"/>
                    </a:ext>
                  </a:extLst>
                </a:gridCol>
                <a:gridCol w="1635453">
                  <a:extLst>
                    <a:ext uri="{9D8B030D-6E8A-4147-A177-3AD203B41FA5}">
                      <a16:colId xmlns:a16="http://schemas.microsoft.com/office/drawing/2014/main" val="20002"/>
                    </a:ext>
                  </a:extLst>
                </a:gridCol>
              </a:tblGrid>
              <a:tr h="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Limits</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IOPS</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Throughput</a:t>
                      </a:r>
                      <a:endParaRPr lang="en-US" sz="1800" b="1" kern="1200" dirty="0">
                        <a:solidFill>
                          <a:schemeClr val="lt1"/>
                        </a:solidFill>
                        <a:latin typeface="+mn-lt"/>
                        <a:ea typeface="+mn-ea"/>
                        <a:cs typeface="+mn-cs"/>
                      </a:endParaRPr>
                    </a:p>
                  </a:txBody>
                  <a:tcPr marL="31914" marR="31914" marT="31914" marB="31914" anchor="ctr"/>
                </a:tc>
                <a:extLst>
                  <a:ext uri="{0D108BD9-81ED-4DB2-BD59-A6C34878D82A}">
                    <a16:rowId xmlns:a16="http://schemas.microsoft.com/office/drawing/2014/main" val="10000"/>
                  </a:ext>
                </a:extLst>
              </a:tr>
              <a:tr h="24765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P30 (1 </a:t>
                      </a:r>
                      <a:r>
                        <a:rPr lang="en-US" sz="1800" kern="1200" dirty="0" err="1"/>
                        <a:t>TiB</a:t>
                      </a:r>
                      <a:r>
                        <a:rPr lang="en-US" sz="1800" kern="1200" dirty="0"/>
                        <a:t>) Disk</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5,000</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200 MB/sec</a:t>
                      </a:r>
                      <a:endParaRPr lang="en-US" sz="1800" b="1" kern="1200" dirty="0">
                        <a:solidFill>
                          <a:schemeClr val="lt1"/>
                        </a:solidFill>
                        <a:latin typeface="+mn-lt"/>
                        <a:ea typeface="+mn-ea"/>
                        <a:cs typeface="+mn-cs"/>
                      </a:endParaRPr>
                    </a:p>
                  </a:txBody>
                  <a:tcPr marL="31914" marR="31914" marT="31914" marB="31914" anchor="ctr"/>
                </a:tc>
                <a:extLst>
                  <a:ext uri="{0D108BD9-81ED-4DB2-BD59-A6C34878D82A}">
                    <a16:rowId xmlns:a16="http://schemas.microsoft.com/office/drawing/2014/main" val="10001"/>
                  </a:ext>
                </a:extLst>
              </a:tr>
              <a:tr h="24765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DS3 VM</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12,800</a:t>
                      </a:r>
                      <a:endParaRPr lang="en-US" sz="1800" b="1" kern="1200" dirty="0">
                        <a:solidFill>
                          <a:schemeClr val="lt1"/>
                        </a:solidFill>
                        <a:latin typeface="+mn-lt"/>
                        <a:ea typeface="+mn-ea"/>
                        <a:cs typeface="+mn-cs"/>
                      </a:endParaRPr>
                    </a:p>
                  </a:txBody>
                  <a:tcPr marL="31914" marR="31914" marT="31914" marB="31914"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a:t>128 MB/sec</a:t>
                      </a:r>
                      <a:endParaRPr lang="en-US" sz="1800" b="1" kern="1200" dirty="0">
                        <a:solidFill>
                          <a:schemeClr val="lt1"/>
                        </a:solidFill>
                        <a:latin typeface="+mn-lt"/>
                        <a:ea typeface="+mn-ea"/>
                        <a:cs typeface="+mn-cs"/>
                      </a:endParaRPr>
                    </a:p>
                  </a:txBody>
                  <a:tcPr marL="31914" marR="31914" marT="31914" marB="31914"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12972737"/>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left)">
                                      <p:cBhvr>
                                        <p:cTn id="7" dur="300"/>
                                        <p:tgtEl>
                                          <p:spTgt spid="6">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wipe(left)">
                                      <p:cBhvr>
                                        <p:cTn id="10" dur="300"/>
                                        <p:tgtEl>
                                          <p:spTgt spid="6">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wipe(left)">
                                      <p:cBhvr>
                                        <p:cTn id="13" dur="300"/>
                                        <p:tgtEl>
                                          <p:spTgt spid="6">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wipe(left)">
                                      <p:cBhvr>
                                        <p:cTn id="18" dur="300"/>
                                        <p:tgtEl>
                                          <p:spTgt spid="6">
                                            <p:txEl>
                                              <p:pRg st="8" end="8"/>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wipe(left)">
                                      <p:cBhvr>
                                        <p:cTn id="21" dur="300"/>
                                        <p:tgtEl>
                                          <p:spTgt spid="6">
                                            <p:txEl>
                                              <p:pRg st="9" end="9"/>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wipe(left)">
                                      <p:cBhvr>
                                        <p:cTn id="24" dur="300"/>
                                        <p:tgtEl>
                                          <p:spTgt spid="6">
                                            <p:txEl>
                                              <p:pRg st="10" end="1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animEffect transition="in" filter="wipe(left)">
                                      <p:cBhvr>
                                        <p:cTn id="27" dur="3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093729"/>
          </a:xfrm>
        </p:spPr>
        <p:txBody>
          <a:bodyPr/>
          <a:lstStyle/>
          <a:p>
            <a:r>
              <a:rPr lang="en-US" dirty="0"/>
              <a:t>Azure Storage Services</a:t>
            </a:r>
          </a:p>
        </p:txBody>
      </p:sp>
      <p:sp>
        <p:nvSpPr>
          <p:cNvPr id="7" name="Rectangle 6"/>
          <p:cNvSpPr/>
          <p:nvPr/>
        </p:nvSpPr>
        <p:spPr bwMode="auto">
          <a:xfrm>
            <a:off x="2754134" y="2513019"/>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76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Fully Managed File </a:t>
            </a:r>
            <a:r>
              <a:rPr lang="en-US" sz="1600" b="1" dirty="0">
                <a:gradFill>
                  <a:gsLst>
                    <a:gs pos="0">
                      <a:srgbClr val="FFFFFF"/>
                    </a:gs>
                    <a:gs pos="100000">
                      <a:srgbClr val="FFFFFF"/>
                    </a:gs>
                  </a:gsLst>
                  <a:lin ang="5400000" scaled="0"/>
                </a:gradFill>
                <a:ea typeface="Segoe UI" pitchFamily="34" charset="0"/>
                <a:cs typeface="Segoe UI" pitchFamily="34" charset="0"/>
              </a:rPr>
              <a:t>Shares</a:t>
            </a:r>
            <a:r>
              <a:rPr lang="en-US" sz="1600" dirty="0">
                <a:gradFill>
                  <a:gsLst>
                    <a:gs pos="0">
                      <a:srgbClr val="FFFFFF"/>
                    </a:gs>
                    <a:gs pos="100000">
                      <a:srgbClr val="FFFFFF"/>
                    </a:gs>
                  </a:gsLst>
                  <a:lin ang="5400000" scaled="0"/>
                </a:gradFill>
                <a:ea typeface="Segoe UI" pitchFamily="34" charset="0"/>
                <a:cs typeface="Segoe UI" pitchFamily="34" charset="0"/>
              </a:rPr>
              <a:t> in the Cloud</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b="1" dirty="0">
                <a:gradFill>
                  <a:gsLst>
                    <a:gs pos="0">
                      <a:srgbClr val="FFFFFF"/>
                    </a:gs>
                    <a:gs pos="100000">
                      <a:srgbClr val="FFFFFF"/>
                    </a:gs>
                  </a:gsLst>
                  <a:lin ang="5400000" scaled="0"/>
                </a:gradFill>
                <a:latin typeface="Segoe UI"/>
                <a:ea typeface="Segoe UI" pitchFamily="34" charset="0"/>
                <a:cs typeface="Segoe UI" pitchFamily="34" charset="0"/>
              </a:rPr>
              <a:t>SMB</a:t>
            </a:r>
            <a:r>
              <a:rPr lang="en-US" sz="1400" dirty="0">
                <a:gradFill>
                  <a:gsLst>
                    <a:gs pos="0">
                      <a:srgbClr val="FFFFFF"/>
                    </a:gs>
                    <a:gs pos="100000">
                      <a:srgbClr val="FFFFFF"/>
                    </a:gs>
                  </a:gsLst>
                  <a:lin ang="5400000" scaled="0"/>
                </a:gradFill>
                <a:latin typeface="Segoe UI"/>
                <a:ea typeface="Segoe UI" pitchFamily="34" charset="0"/>
                <a:cs typeface="Segoe UI" pitchFamily="34" charset="0"/>
              </a:rPr>
              <a:t> and REST access</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0276" y="2513019"/>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Managed Disk Persistent, secured disk storage for Azure virtual machines</a:t>
            </a: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380276" y="5751414"/>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algn="ctr" defTabSz="856859" fontAlgn="base">
              <a:spcBef>
                <a:spcPct val="0"/>
              </a:spcBef>
              <a:spcAft>
                <a:spcPct val="0"/>
              </a:spcAft>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85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8911" y="1211262"/>
            <a:ext cx="5500947" cy="1394482"/>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89" tIns="146283" rIns="182854" bIns="146283" rtlCol="0">
                <a:spAutoFit/>
              </a:bodyPr>
              <a:lstStyle/>
              <a:p>
                <a:pPr algn="ct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endParaRPr lang="en-US" sz="2400" kern="0" dirty="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799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unstructured cloud object store</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87571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solidFill>
                  <a:srgbClr val="FFFFFF"/>
                </a:solidFill>
                <a:latin typeface="Segoe UI"/>
                <a:ea typeface="Segoe UI" pitchFamily="34" charset="0"/>
                <a:cs typeface="Segoe UI" pitchFamily="34" charset="0"/>
              </a:rPr>
              <a:t>Queues</a:t>
            </a:r>
          </a:p>
          <a:p>
            <a:pPr defTabSz="856859" fontAlgn="base">
              <a:spcBef>
                <a:spcPct val="0"/>
              </a:spcBef>
              <a:spcAft>
                <a:spcPct val="0"/>
              </a:spcAft>
            </a:pPr>
            <a:r>
              <a:rPr lang="en-US" sz="1600" dirty="0">
                <a:solidFill>
                  <a:srgbClr val="FFFFFF"/>
                </a:solidFill>
                <a:latin typeface="Segoe UI"/>
                <a:ea typeface="Segoe UI" pitchFamily="34" charset="0"/>
                <a:cs typeface="Segoe UI" pitchFamily="34" charset="0"/>
              </a:rPr>
              <a:t>Reliable queues at scale for cloud services</a:t>
            </a:r>
          </a:p>
          <a:p>
            <a:pPr defTabSz="856859" fontAlgn="base">
              <a:spcBef>
                <a:spcPct val="0"/>
              </a:spcBef>
              <a:spcAft>
                <a:spcPct val="0"/>
              </a:spcAft>
            </a:pPr>
            <a:endParaRPr lang="en-US" sz="1600" dirty="0">
              <a:solidFill>
                <a:srgbClr val="FFFFFF"/>
              </a:soli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cs typeface="Segoe UI" pitchFamily="34" charset="0"/>
              </a:rPr>
              <a:t>Decouple and scale components</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85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semi-structured and structured store</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133158" y="1213918"/>
            <a:ext cx="7945641" cy="1299102"/>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606" tIns="44804" rIns="89606" bIns="44804" numCol="1" anchor="t" anchorCtr="0" compatLnSpc="1">
                <a:prstTxWarp prst="textNoShape">
                  <a:avLst/>
                </a:prstTxWarp>
              </a:bodyPr>
              <a:lstStyle/>
              <a:p>
                <a:pPr defTabSz="932597"/>
                <a:endParaRPr lang="en-US" sz="1763" kern="0" dirty="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32597"/>
                <a:endParaRPr lang="en-US" sz="1763" kern="0" dirty="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4391795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Reliability</a:t>
            </a:r>
          </a:p>
        </p:txBody>
      </p:sp>
      <p:sp>
        <p:nvSpPr>
          <p:cNvPr id="6" name="Text Placeholder 5"/>
          <p:cNvSpPr>
            <a:spLocks noGrp="1"/>
          </p:cNvSpPr>
          <p:nvPr>
            <p:ph type="body" sz="quarter" idx="10"/>
          </p:nvPr>
        </p:nvSpPr>
        <p:spPr>
          <a:xfrm>
            <a:off x="274638" y="1212850"/>
            <a:ext cx="11887200" cy="4801314"/>
          </a:xfrm>
        </p:spPr>
        <p:txBody>
          <a:bodyPr/>
          <a:lstStyle/>
          <a:p>
            <a:r>
              <a:rPr lang="en-US" dirty="0"/>
              <a:t>Premium Storage for production workloads</a:t>
            </a:r>
          </a:p>
          <a:p>
            <a:pPr lvl="1"/>
            <a:r>
              <a:rPr lang="en-US" dirty="0"/>
              <a:t>Provisioned disk performance for consistency</a:t>
            </a:r>
          </a:p>
          <a:p>
            <a:pPr lvl="1"/>
            <a:r>
              <a:rPr lang="en-US" dirty="0"/>
              <a:t>Required for IO-intensive enterprise workloads</a:t>
            </a:r>
          </a:p>
          <a:p>
            <a:pPr lvl="1"/>
            <a:endParaRPr lang="en-US" dirty="0"/>
          </a:p>
          <a:p>
            <a:r>
              <a:rPr lang="en-US" dirty="0"/>
              <a:t>Storage Account Management</a:t>
            </a:r>
          </a:p>
          <a:p>
            <a:pPr lvl="1"/>
            <a:r>
              <a:rPr lang="en-US" dirty="0"/>
              <a:t>Use random pre-fix for Standard Account Naming</a:t>
            </a:r>
          </a:p>
          <a:p>
            <a:pPr lvl="1"/>
            <a:r>
              <a:rPr lang="en-US" dirty="0"/>
              <a:t>Limit to &lt;40 disks per Standard Storage Account</a:t>
            </a:r>
          </a:p>
          <a:p>
            <a:pPr lvl="1"/>
            <a:endParaRPr lang="en-US" dirty="0"/>
          </a:p>
          <a:p>
            <a:r>
              <a:rPr lang="en-US" dirty="0"/>
              <a:t>Redundancy</a:t>
            </a:r>
          </a:p>
          <a:p>
            <a:pPr lvl="1"/>
            <a:r>
              <a:rPr lang="en-US" dirty="0"/>
              <a:t>Use VM availability Set with multiple VMs for redundancy</a:t>
            </a:r>
          </a:p>
          <a:p>
            <a:pPr lvl="1"/>
            <a:r>
              <a:rPr lang="en-US" dirty="0"/>
              <a:t>Use separate storage accounts for VMs in the same Availability Set</a:t>
            </a:r>
          </a:p>
        </p:txBody>
      </p:sp>
    </p:spTree>
    <p:extLst>
      <p:ext uri="{BB962C8B-B14F-4D97-AF65-F5344CB8AC3E}">
        <p14:creationId xmlns:p14="http://schemas.microsoft.com/office/powerpoint/2010/main" val="1685632382"/>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left)">
                                      <p:cBhvr>
                                        <p:cTn id="7" dur="500"/>
                                        <p:tgtEl>
                                          <p:spTgt spid="6">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wipe(left)">
                                      <p:cBhvr>
                                        <p:cTn id="10" dur="500"/>
                                        <p:tgtEl>
                                          <p:spTgt spid="6">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wipe(left)">
                                      <p:cBhvr>
                                        <p:cTn id="13" dur="500"/>
                                        <p:tgtEl>
                                          <p:spTgt spid="6">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wipe(left)">
                                      <p:cBhvr>
                                        <p:cTn id="18" dur="500"/>
                                        <p:tgtEl>
                                          <p:spTgt spid="6">
                                            <p:txEl>
                                              <p:pRg st="8" end="8"/>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wipe(left)">
                                      <p:cBhvr>
                                        <p:cTn id="21" dur="500"/>
                                        <p:tgtEl>
                                          <p:spTgt spid="6">
                                            <p:txEl>
                                              <p:pRg st="9" end="9"/>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wipe(left)">
                                      <p:cBhvr>
                                        <p:cTn id="2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VM/Application Config</a:t>
            </a:r>
          </a:p>
        </p:txBody>
      </p:sp>
      <p:sp>
        <p:nvSpPr>
          <p:cNvPr id="6" name="Text Placeholder 5"/>
          <p:cNvSpPr>
            <a:spLocks noGrp="1"/>
          </p:cNvSpPr>
          <p:nvPr>
            <p:ph type="body" sz="quarter" idx="10"/>
          </p:nvPr>
        </p:nvSpPr>
        <p:spPr>
          <a:xfrm>
            <a:off x="274638" y="1139768"/>
            <a:ext cx="11887200" cy="5816977"/>
          </a:xfrm>
        </p:spPr>
        <p:txBody>
          <a:bodyPr/>
          <a:lstStyle/>
          <a:p>
            <a:r>
              <a:rPr lang="en-US" dirty="0"/>
              <a:t>VM Host Caching</a:t>
            </a:r>
          </a:p>
          <a:p>
            <a:pPr lvl="1"/>
            <a:r>
              <a:rPr lang="en-US" dirty="0"/>
              <a:t>Use “</a:t>
            </a:r>
            <a:r>
              <a:rPr lang="en-US" dirty="0" err="1"/>
              <a:t>ReadOnly</a:t>
            </a:r>
            <a:r>
              <a:rPr lang="en-US" dirty="0"/>
              <a:t>” cache for Data disks (Portal Default), ideal for Read-heavy and mixed workloads</a:t>
            </a:r>
          </a:p>
          <a:p>
            <a:pPr lvl="3"/>
            <a:r>
              <a:rPr lang="en-US" dirty="0"/>
              <a:t>Use “None” cache for Write-only / Write-heavy Data disks (e.g. logs)</a:t>
            </a:r>
          </a:p>
          <a:p>
            <a:pPr lvl="3"/>
            <a:r>
              <a:rPr lang="en-US" dirty="0"/>
              <a:t>Consider “</a:t>
            </a:r>
            <a:r>
              <a:rPr lang="en-US" dirty="0" err="1"/>
              <a:t>ReadWrite</a:t>
            </a:r>
            <a:r>
              <a:rPr lang="en-US" dirty="0"/>
              <a:t>” caching for Data Disks if the application handles IO flushing / durability</a:t>
            </a:r>
          </a:p>
          <a:p>
            <a:pPr lvl="3"/>
            <a:r>
              <a:rPr lang="en-US" dirty="0"/>
              <a:t>Keep “</a:t>
            </a:r>
            <a:r>
              <a:rPr lang="en-US" dirty="0" err="1"/>
              <a:t>ReadWrite</a:t>
            </a:r>
            <a:r>
              <a:rPr lang="en-US" dirty="0"/>
              <a:t>” caching for OS Disks (Default)</a:t>
            </a:r>
          </a:p>
          <a:p>
            <a:pPr lvl="1"/>
            <a:endParaRPr lang="en-US" dirty="0"/>
          </a:p>
          <a:p>
            <a:r>
              <a:rPr lang="en-US" dirty="0"/>
              <a:t>SQL Server / Databases</a:t>
            </a:r>
          </a:p>
          <a:p>
            <a:pPr lvl="1"/>
            <a:r>
              <a:rPr lang="en-US" dirty="0"/>
              <a:t>Separate disks for data and log files. And, use Premium Storage.</a:t>
            </a:r>
          </a:p>
          <a:p>
            <a:pPr lvl="1"/>
            <a:r>
              <a:rPr lang="en-US" dirty="0"/>
              <a:t>Use the VM’s temporary resource disk for Temp DB</a:t>
            </a:r>
          </a:p>
          <a:p>
            <a:pPr lvl="1"/>
            <a:endParaRPr lang="en-US" dirty="0"/>
          </a:p>
          <a:p>
            <a:r>
              <a:rPr lang="en-US" dirty="0"/>
              <a:t>General</a:t>
            </a:r>
          </a:p>
          <a:p>
            <a:pPr lvl="1"/>
            <a:r>
              <a:rPr lang="en-US" dirty="0"/>
              <a:t>Use use multiple instances for increasing throughput for single-threaded applications</a:t>
            </a:r>
          </a:p>
          <a:p>
            <a:pPr lvl="1"/>
            <a:r>
              <a:rPr lang="en-US" dirty="0"/>
              <a:t>	Example: setup </a:t>
            </a:r>
            <a:r>
              <a:rPr lang="en-US" dirty="0" err="1"/>
              <a:t>rsync</a:t>
            </a:r>
            <a:r>
              <a:rPr lang="en-US" dirty="0"/>
              <a:t> per folder</a:t>
            </a:r>
          </a:p>
          <a:p>
            <a:pPr lvl="1"/>
            <a:r>
              <a:rPr lang="en-US" dirty="0"/>
              <a:t>Refer to Application best practices documents for details</a:t>
            </a:r>
          </a:p>
        </p:txBody>
      </p:sp>
    </p:spTree>
    <p:extLst>
      <p:ext uri="{BB962C8B-B14F-4D97-AF65-F5344CB8AC3E}">
        <p14:creationId xmlns:p14="http://schemas.microsoft.com/office/powerpoint/2010/main" val="3153836968"/>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300"/>
                                        <p:tgtEl>
                                          <p:spTgt spid="6">
                                            <p:txEl>
                                              <p:pRg st="6" end="6"/>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wipe(left)">
                                      <p:cBhvr>
                                        <p:cTn id="10" dur="300"/>
                                        <p:tgtEl>
                                          <p:spTgt spid="6">
                                            <p:txEl>
                                              <p:pRg st="7" end="7"/>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Effect transition="in" filter="wipe(left)">
                                      <p:cBhvr>
                                        <p:cTn id="13" dur="300"/>
                                        <p:tgtEl>
                                          <p:spTgt spid="6">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wipe(left)">
                                      <p:cBhvr>
                                        <p:cTn id="18" dur="300"/>
                                        <p:tgtEl>
                                          <p:spTgt spid="6">
                                            <p:txEl>
                                              <p:pRg st="10" end="10"/>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animEffect transition="in" filter="wipe(left)">
                                      <p:cBhvr>
                                        <p:cTn id="21" dur="300"/>
                                        <p:tgtEl>
                                          <p:spTgt spid="6">
                                            <p:txEl>
                                              <p:pRg st="11" end="11"/>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6">
                                            <p:txEl>
                                              <p:pRg st="12" end="12"/>
                                            </p:txEl>
                                          </p:spTgt>
                                        </p:tgtEl>
                                        <p:attrNameLst>
                                          <p:attrName>style.visibility</p:attrName>
                                        </p:attrNameLst>
                                      </p:cBhvr>
                                      <p:to>
                                        <p:strVal val="visible"/>
                                      </p:to>
                                    </p:set>
                                    <p:animEffect transition="in" filter="wipe(left)">
                                      <p:cBhvr>
                                        <p:cTn id="24" dur="300"/>
                                        <p:tgtEl>
                                          <p:spTgt spid="6">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animEffect transition="in" filter="wipe(left)">
                                      <p:cBhvr>
                                        <p:cTn id="27" dur="3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3"/>
          <p:cNvSpPr>
            <a:spLocks noGrp="1"/>
          </p:cNvSpPr>
          <p:nvPr>
            <p:ph type="title"/>
          </p:nvPr>
        </p:nvSpPr>
        <p:spPr/>
        <p:txBody>
          <a:bodyPr/>
          <a:lstStyle/>
          <a:p>
            <a:r>
              <a:rPr lang="en-US" b="1" dirty="0"/>
              <a:t>Managed Disks?</a:t>
            </a:r>
          </a:p>
        </p:txBody>
      </p:sp>
      <p:sp>
        <p:nvSpPr>
          <p:cNvPr id="13" name="Flowchart: Connector 12"/>
          <p:cNvSpPr/>
          <p:nvPr/>
        </p:nvSpPr>
        <p:spPr>
          <a:xfrm>
            <a:off x="8013498" y="2640460"/>
            <a:ext cx="1769919" cy="1735003"/>
          </a:xfrm>
          <a:prstGeom prst="flowChartConnector">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Managed Disks</a:t>
            </a:r>
          </a:p>
          <a:p>
            <a:pPr algn="ctr"/>
            <a:r>
              <a:rPr lang="en-US" sz="1428" i="1" dirty="0"/>
              <a:t>(Standard, Premium)</a:t>
            </a:r>
          </a:p>
        </p:txBody>
      </p:sp>
      <p:sp>
        <p:nvSpPr>
          <p:cNvPr id="3" name="Date Placeholder 2"/>
          <p:cNvSpPr>
            <a:spLocks noGrp="1"/>
          </p:cNvSpPr>
          <p:nvPr>
            <p:ph type="dt" sz="half" idx="10"/>
          </p:nvPr>
        </p:nvSpPr>
        <p:spPr/>
        <p:txBody>
          <a:bodyPr/>
          <a:lstStyle/>
          <a:p>
            <a:endParaRPr lang="en-US" dirty="0"/>
          </a:p>
        </p:txBody>
      </p:sp>
      <p:pic>
        <p:nvPicPr>
          <p:cNvPr id="12" name="Picture 11"/>
          <p:cNvPicPr>
            <a:picLocks noChangeAspect="1"/>
          </p:cNvPicPr>
          <p:nvPr/>
        </p:nvPicPr>
        <p:blipFill>
          <a:blip r:embed="rId2"/>
          <a:stretch>
            <a:fillRect/>
          </a:stretch>
        </p:blipFill>
        <p:spPr>
          <a:xfrm>
            <a:off x="8554934" y="949079"/>
            <a:ext cx="657988" cy="778462"/>
          </a:xfrm>
          <a:prstGeom prst="rect">
            <a:avLst/>
          </a:prstGeom>
        </p:spPr>
      </p:pic>
      <p:sp>
        <p:nvSpPr>
          <p:cNvPr id="8" name="Left Arrow 7"/>
          <p:cNvSpPr/>
          <p:nvPr/>
        </p:nvSpPr>
        <p:spPr>
          <a:xfrm>
            <a:off x="4593953" y="5574854"/>
            <a:ext cx="3201938" cy="230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Oval 8"/>
          <p:cNvSpPr/>
          <p:nvPr/>
        </p:nvSpPr>
        <p:spPr>
          <a:xfrm>
            <a:off x="2460822" y="5298717"/>
            <a:ext cx="2053386" cy="80082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tx1"/>
                </a:solidFill>
              </a:rPr>
              <a:t>VM Image</a:t>
            </a:r>
          </a:p>
        </p:txBody>
      </p:sp>
      <p:sp>
        <p:nvSpPr>
          <p:cNvPr id="10" name="Left Arrow 9"/>
          <p:cNvSpPr/>
          <p:nvPr/>
        </p:nvSpPr>
        <p:spPr>
          <a:xfrm rot="5400000">
            <a:off x="3082463" y="4689096"/>
            <a:ext cx="783025" cy="2334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Oval 13"/>
          <p:cNvSpPr/>
          <p:nvPr/>
        </p:nvSpPr>
        <p:spPr>
          <a:xfrm>
            <a:off x="7877694" y="5298717"/>
            <a:ext cx="2053386" cy="80082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t>Snapshot</a:t>
            </a:r>
          </a:p>
        </p:txBody>
      </p:sp>
      <p:sp>
        <p:nvSpPr>
          <p:cNvPr id="15" name="Rounded Rectangle 14"/>
          <p:cNvSpPr/>
          <p:nvPr/>
        </p:nvSpPr>
        <p:spPr>
          <a:xfrm>
            <a:off x="2460822" y="2906613"/>
            <a:ext cx="2053386" cy="140667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b="1" dirty="0"/>
              <a:t>VM</a:t>
            </a:r>
          </a:p>
        </p:txBody>
      </p:sp>
      <p:sp>
        <p:nvSpPr>
          <p:cNvPr id="16" name="Left Arrow 15"/>
          <p:cNvSpPr/>
          <p:nvPr/>
        </p:nvSpPr>
        <p:spPr>
          <a:xfrm rot="16200000">
            <a:off x="8483791" y="4735726"/>
            <a:ext cx="783025" cy="2334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Left Arrow 17"/>
          <p:cNvSpPr/>
          <p:nvPr/>
        </p:nvSpPr>
        <p:spPr>
          <a:xfrm rot="16200000">
            <a:off x="8483791" y="2070035"/>
            <a:ext cx="783025" cy="2334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0" name="Straight Arrow Connector 19"/>
          <p:cNvCxnSpPr/>
          <p:nvPr/>
        </p:nvCxnSpPr>
        <p:spPr>
          <a:xfrm flipH="1">
            <a:off x="3998931" y="1353598"/>
            <a:ext cx="4532434" cy="3890380"/>
          </a:xfrm>
          <a:prstGeom prst="straightConnector1">
            <a:avLst/>
          </a:prstGeom>
          <a:ln w="19050">
            <a:solidFill>
              <a:schemeClr val="accent5">
                <a:lumMod val="60000"/>
                <a:lumOff val="40000"/>
              </a:schemeClr>
            </a:solidFill>
            <a:prstDash val="dashDot"/>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1"/>
          </p:cNvCxnSpPr>
          <p:nvPr/>
        </p:nvCxnSpPr>
        <p:spPr>
          <a:xfrm flipH="1">
            <a:off x="4566559" y="1338310"/>
            <a:ext cx="3988374" cy="2211182"/>
          </a:xfrm>
          <a:prstGeom prst="straightConnector1">
            <a:avLst/>
          </a:prstGeom>
          <a:ln w="19050">
            <a:solidFill>
              <a:schemeClr val="accent4">
                <a:lumMod val="75000"/>
              </a:schemeClr>
            </a:solidFill>
            <a:prstDash val="dashDot"/>
            <a:tailEnd type="stealth" w="lg" len="lg"/>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2694650" flipH="1" flipV="1">
            <a:off x="8155868" y="4025621"/>
            <a:ext cx="1342076" cy="1468699"/>
          </a:xfrm>
          <a:prstGeom prst="arc">
            <a:avLst/>
          </a:prstGeom>
          <a:ln w="19050">
            <a:solidFill>
              <a:schemeClr val="accent5">
                <a:lumMod val="50000"/>
              </a:schemeClr>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29" name="Straight Arrow Connector 28"/>
          <p:cNvCxnSpPr/>
          <p:nvPr/>
        </p:nvCxnSpPr>
        <p:spPr>
          <a:xfrm flipV="1">
            <a:off x="4331928" y="3546184"/>
            <a:ext cx="3589841" cy="1800470"/>
          </a:xfrm>
          <a:prstGeom prst="straightConnector1">
            <a:avLst/>
          </a:prstGeom>
          <a:ln w="19050">
            <a:solidFill>
              <a:schemeClr val="accent5">
                <a:lumMod val="50000"/>
              </a:schemeClr>
            </a:solidFill>
            <a:prstDash val="dashDot"/>
            <a:tailEnd type="stealth"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rot="2629352">
            <a:off x="2772921" y="4264850"/>
            <a:ext cx="1111943" cy="1082310"/>
          </a:xfrm>
          <a:prstGeom prst="arc">
            <a:avLst/>
          </a:prstGeom>
          <a:ln w="19050">
            <a:solidFill>
              <a:schemeClr val="accent5">
                <a:lumMod val="60000"/>
                <a:lumOff val="40000"/>
              </a:schemeClr>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8" name="TextBox 37"/>
          <p:cNvSpPr txBox="1"/>
          <p:nvPr/>
        </p:nvSpPr>
        <p:spPr>
          <a:xfrm>
            <a:off x="9194796" y="1157982"/>
            <a:ext cx="1088037" cy="606488"/>
          </a:xfrm>
          <a:prstGeom prst="rect">
            <a:avLst/>
          </a:prstGeom>
          <a:noFill/>
        </p:spPr>
        <p:txBody>
          <a:bodyPr wrap="square" rtlCol="0">
            <a:spAutoFit/>
          </a:bodyPr>
          <a:lstStyle/>
          <a:p>
            <a:r>
              <a:rPr lang="en-US" sz="1632" dirty="0"/>
              <a:t>VHD/blob</a:t>
            </a:r>
          </a:p>
        </p:txBody>
      </p:sp>
      <p:sp>
        <p:nvSpPr>
          <p:cNvPr id="39" name="Left Arrow 38"/>
          <p:cNvSpPr/>
          <p:nvPr/>
        </p:nvSpPr>
        <p:spPr>
          <a:xfrm>
            <a:off x="5019684" y="3283383"/>
            <a:ext cx="2421866" cy="547724"/>
          </a:xfrm>
          <a:prstGeom prst="leftArrow">
            <a:avLst/>
          </a:prstGeom>
          <a:solidFill>
            <a:schemeClr val="accent1">
              <a:alpha val="50000"/>
            </a:schemeClr>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i="1" dirty="0">
                <a:solidFill>
                  <a:schemeClr val="tx1"/>
                </a:solidFill>
              </a:rPr>
              <a:t>attach</a:t>
            </a:r>
          </a:p>
        </p:txBody>
      </p:sp>
      <p:sp>
        <p:nvSpPr>
          <p:cNvPr id="40" name="TextBox 39"/>
          <p:cNvSpPr txBox="1"/>
          <p:nvPr/>
        </p:nvSpPr>
        <p:spPr>
          <a:xfrm>
            <a:off x="574348" y="1173479"/>
            <a:ext cx="3631593" cy="1278765"/>
          </a:xfrm>
          <a:prstGeom prst="rect">
            <a:avLst/>
          </a:prstGeom>
          <a:noFill/>
        </p:spPr>
        <p:txBody>
          <a:bodyPr wrap="square" rtlCol="0">
            <a:spAutoFit/>
          </a:bodyPr>
          <a:lstStyle/>
          <a:p>
            <a:r>
              <a:rPr lang="en-US" sz="2040" dirty="0"/>
              <a:t>Top-level resource:</a:t>
            </a:r>
          </a:p>
          <a:p>
            <a:pPr marL="757735" lvl="1" indent="-291436">
              <a:buFontTx/>
              <a:buChar char="-"/>
            </a:pPr>
            <a:r>
              <a:rPr lang="en-US" sz="1836" dirty="0"/>
              <a:t>Managed Disk</a:t>
            </a:r>
          </a:p>
          <a:p>
            <a:pPr marL="757735" lvl="1" indent="-291436">
              <a:buFontTx/>
              <a:buChar char="-"/>
            </a:pPr>
            <a:r>
              <a:rPr lang="en-US" sz="1836" dirty="0"/>
              <a:t>Snapshot</a:t>
            </a:r>
          </a:p>
          <a:p>
            <a:pPr marL="757735" lvl="1" indent="-291436">
              <a:buFontTx/>
              <a:buChar char="-"/>
            </a:pPr>
            <a:r>
              <a:rPr lang="en-US" sz="1836" dirty="0"/>
              <a:t>VM Image</a:t>
            </a:r>
          </a:p>
        </p:txBody>
      </p:sp>
      <p:sp>
        <p:nvSpPr>
          <p:cNvPr id="23" name="Oval 22"/>
          <p:cNvSpPr/>
          <p:nvPr/>
        </p:nvSpPr>
        <p:spPr>
          <a:xfrm>
            <a:off x="10069472" y="1608406"/>
            <a:ext cx="2053386" cy="80082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bg1"/>
                </a:solidFill>
              </a:rPr>
              <a:t>PIR/</a:t>
            </a:r>
            <a:r>
              <a:rPr lang="en-US" sz="1836" b="1" dirty="0" err="1">
                <a:solidFill>
                  <a:schemeClr val="bg1"/>
                </a:solidFill>
              </a:rPr>
              <a:t>Mkpt</a:t>
            </a:r>
            <a:r>
              <a:rPr lang="en-US" sz="1836" b="1" dirty="0">
                <a:solidFill>
                  <a:schemeClr val="bg1"/>
                </a:solidFill>
              </a:rPr>
              <a:t>. Image</a:t>
            </a:r>
          </a:p>
        </p:txBody>
      </p:sp>
      <p:sp>
        <p:nvSpPr>
          <p:cNvPr id="25" name="Left Arrow 24"/>
          <p:cNvSpPr/>
          <p:nvPr/>
        </p:nvSpPr>
        <p:spPr>
          <a:xfrm rot="18752565">
            <a:off x="9442040" y="2425176"/>
            <a:ext cx="783025" cy="2334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p:cNvSpPr txBox="1"/>
          <p:nvPr/>
        </p:nvSpPr>
        <p:spPr>
          <a:xfrm>
            <a:off x="9778863" y="2543974"/>
            <a:ext cx="1088037" cy="606488"/>
          </a:xfrm>
          <a:prstGeom prst="rect">
            <a:avLst/>
          </a:prstGeom>
          <a:noFill/>
        </p:spPr>
        <p:txBody>
          <a:bodyPr wrap="square" rtlCol="0">
            <a:spAutoFit/>
          </a:bodyPr>
          <a:lstStyle/>
          <a:p>
            <a:r>
              <a:rPr lang="en-US" sz="1632" dirty="0"/>
              <a:t>VM Create</a:t>
            </a:r>
          </a:p>
        </p:txBody>
      </p:sp>
      <p:sp>
        <p:nvSpPr>
          <p:cNvPr id="6" name="Text Placeholder 5"/>
          <p:cNvSpPr>
            <a:spLocks noGrp="1"/>
          </p:cNvSpPr>
          <p:nvPr>
            <p:ph type="body" sz="quarter" idx="10"/>
          </p:nvPr>
        </p:nvSpPr>
        <p:spPr/>
        <p:txBody>
          <a:bodyPr/>
          <a:lstStyle/>
          <a:p>
            <a:endParaRPr lang="fr-FR" dirty="0"/>
          </a:p>
        </p:txBody>
      </p:sp>
    </p:spTree>
    <p:extLst>
      <p:ext uri="{BB962C8B-B14F-4D97-AF65-F5344CB8AC3E}">
        <p14:creationId xmlns:p14="http://schemas.microsoft.com/office/powerpoint/2010/main" val="3793002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40" y="1416277"/>
            <a:ext cx="6851388" cy="5146537"/>
          </a:xfrm>
        </p:spPr>
        <p:txBody>
          <a:bodyPr/>
          <a:lstStyle/>
          <a:p>
            <a:pPr marL="0" indent="0">
              <a:buNone/>
            </a:pPr>
            <a:r>
              <a:rPr lang="en-US" dirty="0"/>
              <a:t>Hides complexity of storage accounts and scale limits</a:t>
            </a:r>
          </a:p>
          <a:p>
            <a:pPr marL="0" indent="0">
              <a:buNone/>
            </a:pPr>
            <a:r>
              <a:rPr lang="en-US" sz="2000" dirty="0">
                <a:latin typeface="+mj-lt"/>
              </a:rPr>
              <a:t>Simpler management for customers</a:t>
            </a:r>
          </a:p>
          <a:p>
            <a:endParaRPr lang="en-US" sz="2869" dirty="0"/>
          </a:p>
          <a:p>
            <a:pPr marL="0" indent="0">
              <a:buNone/>
            </a:pPr>
            <a:r>
              <a:rPr lang="en-US" dirty="0"/>
              <a:t>Smarter about Availability sets</a:t>
            </a:r>
          </a:p>
          <a:p>
            <a:pPr marL="0" indent="0">
              <a:buNone/>
            </a:pPr>
            <a:r>
              <a:rPr lang="en-US" sz="2000" dirty="0">
                <a:latin typeface="+mj-lt"/>
              </a:rPr>
              <a:t>Different fault domains – Disks in different Storage clusters</a:t>
            </a:r>
          </a:p>
          <a:p>
            <a:pPr marL="0" indent="0">
              <a:buNone/>
            </a:pPr>
            <a:endParaRPr lang="en-US" sz="2625" dirty="0"/>
          </a:p>
          <a:p>
            <a:pPr marL="0" indent="0">
              <a:buNone/>
            </a:pPr>
            <a:r>
              <a:rPr lang="en-US" dirty="0"/>
              <a:t>Easy migration from Standard to Premium</a:t>
            </a:r>
          </a:p>
          <a:p>
            <a:pPr marL="0" indent="0">
              <a:buNone/>
            </a:pPr>
            <a:r>
              <a:rPr lang="en-US" sz="2000" dirty="0"/>
              <a:t>Minimal downtime - Background migrations using </a:t>
            </a:r>
            <a:r>
              <a:rPr lang="en-US" sz="2000" dirty="0" err="1"/>
              <a:t>CoR</a:t>
            </a:r>
            <a:endParaRPr lang="en-US" sz="2000" dirty="0"/>
          </a:p>
        </p:txBody>
      </p:sp>
      <p:sp>
        <p:nvSpPr>
          <p:cNvPr id="3" name="Title 2"/>
          <p:cNvSpPr>
            <a:spLocks noGrp="1"/>
          </p:cNvSpPr>
          <p:nvPr>
            <p:ph type="title"/>
          </p:nvPr>
        </p:nvSpPr>
        <p:spPr/>
        <p:txBody>
          <a:bodyPr/>
          <a:lstStyle/>
          <a:p>
            <a:r>
              <a:rPr lang="en-US" dirty="0"/>
              <a:t>Managed Disks Overview</a:t>
            </a:r>
          </a:p>
        </p:txBody>
      </p:sp>
      <p:grpSp>
        <p:nvGrpSpPr>
          <p:cNvPr id="65" name="Group 64"/>
          <p:cNvGrpSpPr/>
          <p:nvPr/>
        </p:nvGrpSpPr>
        <p:grpSpPr>
          <a:xfrm>
            <a:off x="7261667" y="1914429"/>
            <a:ext cx="4529644" cy="3144987"/>
            <a:chOff x="3224996" y="2156347"/>
            <a:chExt cx="6406131" cy="4517119"/>
          </a:xfrm>
        </p:grpSpPr>
        <p:sp>
          <p:nvSpPr>
            <p:cNvPr id="45" name="Rounded Rectangle 44"/>
            <p:cNvSpPr/>
            <p:nvPr/>
          </p:nvSpPr>
          <p:spPr bwMode="auto">
            <a:xfrm>
              <a:off x="5517108" y="4777040"/>
              <a:ext cx="1801505" cy="169967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ounded Rectangle 45"/>
            <p:cNvSpPr/>
            <p:nvPr/>
          </p:nvSpPr>
          <p:spPr bwMode="auto">
            <a:xfrm>
              <a:off x="7786049" y="4777040"/>
              <a:ext cx="1801505" cy="169967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TextBox 46"/>
            <p:cNvSpPr txBox="1"/>
            <p:nvPr/>
          </p:nvSpPr>
          <p:spPr>
            <a:xfrm>
              <a:off x="5500830" y="5660833"/>
              <a:ext cx="1834060" cy="994622"/>
            </a:xfrm>
            <a:prstGeom prst="rect">
              <a:avLst/>
            </a:prstGeom>
            <a:noFill/>
          </p:spPr>
          <p:txBody>
            <a:bodyPr wrap="none" lIns="171448" tIns="137158" rIns="171448" bIns="137158" rtlCol="0">
              <a:spAutoFit/>
            </a:bodyPr>
            <a:lstStyle/>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505050"/>
                  </a:solidFill>
                  <a:effectLst/>
                  <a:uLnTx/>
                  <a:uFillTx/>
                  <a:latin typeface="Segoe UI Semilight"/>
                  <a:ea typeface="+mn-ea"/>
                  <a:cs typeface="+mn-cs"/>
                </a:rPr>
                <a:t>Storage </a:t>
              </a:r>
              <a:br>
                <a:rPr kumimoji="0" lang="en-US" sz="1500" b="0" i="0" u="none" strike="noStrike" kern="0" cap="none" spc="0" normalizeH="0" baseline="0" noProof="0" dirty="0">
                  <a:ln>
                    <a:noFill/>
                  </a:ln>
                  <a:solidFill>
                    <a:srgbClr val="505050"/>
                  </a:solidFill>
                  <a:effectLst/>
                  <a:uLnTx/>
                  <a:uFillTx/>
                  <a:latin typeface="Segoe UI Semilight"/>
                  <a:ea typeface="+mn-ea"/>
                  <a:cs typeface="+mn-cs"/>
                </a:rPr>
              </a:br>
              <a:r>
                <a:rPr kumimoji="0" lang="en-US" sz="1500" b="0" i="0" u="none" strike="noStrike" kern="0" cap="none" spc="0" normalizeH="0" baseline="0" noProof="0" dirty="0">
                  <a:ln>
                    <a:noFill/>
                  </a:ln>
                  <a:solidFill>
                    <a:srgbClr val="505050"/>
                  </a:solidFill>
                  <a:effectLst/>
                  <a:uLnTx/>
                  <a:uFillTx/>
                  <a:latin typeface="Segoe UI Semilight"/>
                  <a:ea typeface="+mn-ea"/>
                  <a:cs typeface="+mn-cs"/>
                </a:rPr>
                <a:t>Cluster FD2</a:t>
              </a:r>
            </a:p>
          </p:txBody>
        </p:sp>
        <p:sp>
          <p:nvSpPr>
            <p:cNvPr id="48" name="TextBox 47"/>
            <p:cNvSpPr txBox="1"/>
            <p:nvPr/>
          </p:nvSpPr>
          <p:spPr>
            <a:xfrm>
              <a:off x="7797067" y="5678844"/>
              <a:ext cx="1834060" cy="994622"/>
            </a:xfrm>
            <a:prstGeom prst="rect">
              <a:avLst/>
            </a:prstGeom>
            <a:noFill/>
          </p:spPr>
          <p:txBody>
            <a:bodyPr wrap="none" lIns="171448" tIns="137158" rIns="171448" bIns="137158" rtlCol="0">
              <a:spAutoFit/>
            </a:bodyPr>
            <a:lstStyle/>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505050"/>
                  </a:solidFill>
                  <a:effectLst/>
                  <a:uLnTx/>
                  <a:uFillTx/>
                  <a:latin typeface="Segoe UI Semilight"/>
                  <a:ea typeface="+mn-ea"/>
                  <a:cs typeface="+mn-cs"/>
                </a:rPr>
                <a:t>Storage </a:t>
              </a:r>
              <a:br>
                <a:rPr kumimoji="0" lang="en-US" sz="1500" b="0" i="0" u="none" strike="noStrike" kern="0" cap="none" spc="0" normalizeH="0" baseline="0" noProof="0" dirty="0">
                  <a:ln>
                    <a:noFill/>
                  </a:ln>
                  <a:solidFill>
                    <a:srgbClr val="505050"/>
                  </a:solidFill>
                  <a:effectLst/>
                  <a:uLnTx/>
                  <a:uFillTx/>
                  <a:latin typeface="Segoe UI Semilight"/>
                  <a:ea typeface="+mn-ea"/>
                  <a:cs typeface="+mn-cs"/>
                </a:rPr>
              </a:br>
              <a:r>
                <a:rPr kumimoji="0" lang="en-US" sz="1500" b="0" i="0" u="none" strike="noStrike" kern="0" cap="none" spc="0" normalizeH="0" baseline="0" noProof="0" dirty="0">
                  <a:ln>
                    <a:noFill/>
                  </a:ln>
                  <a:solidFill>
                    <a:srgbClr val="505050"/>
                  </a:solidFill>
                  <a:effectLst/>
                  <a:uLnTx/>
                  <a:uFillTx/>
                  <a:latin typeface="Segoe UI Semilight"/>
                  <a:ea typeface="+mn-ea"/>
                  <a:cs typeface="+mn-cs"/>
                </a:rPr>
                <a:t>Cluster FD3</a:t>
              </a:r>
            </a:p>
          </p:txBody>
        </p:sp>
        <p:sp>
          <p:nvSpPr>
            <p:cNvPr id="49" name="Rounded Rectangle 48"/>
            <p:cNvSpPr/>
            <p:nvPr/>
          </p:nvSpPr>
          <p:spPr bwMode="auto">
            <a:xfrm>
              <a:off x="3248167" y="4777040"/>
              <a:ext cx="1801505" cy="169967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ounded Rectangle 49"/>
            <p:cNvSpPr/>
            <p:nvPr/>
          </p:nvSpPr>
          <p:spPr bwMode="auto">
            <a:xfrm>
              <a:off x="4121624" y="2156347"/>
              <a:ext cx="4531057" cy="709683"/>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Availability Set</a:t>
              </a:r>
            </a:p>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Fault Domains: 3</a:t>
              </a:r>
            </a:p>
          </p:txBody>
        </p:sp>
        <p:sp>
          <p:nvSpPr>
            <p:cNvPr id="51" name="Rectangle 50"/>
            <p:cNvSpPr/>
            <p:nvPr/>
          </p:nvSpPr>
          <p:spPr bwMode="auto">
            <a:xfrm>
              <a:off x="3473355" y="3343702"/>
              <a:ext cx="1296537" cy="84616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SQL1</a:t>
              </a:r>
            </a:p>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FD:1</a:t>
              </a:r>
            </a:p>
          </p:txBody>
        </p:sp>
        <p:sp>
          <p:nvSpPr>
            <p:cNvPr id="52" name="Rectangle 51"/>
            <p:cNvSpPr/>
            <p:nvPr/>
          </p:nvSpPr>
          <p:spPr bwMode="auto">
            <a:xfrm>
              <a:off x="5738883" y="3343702"/>
              <a:ext cx="1296537" cy="84616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SQL2</a:t>
              </a:r>
            </a:p>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FD:2</a:t>
              </a:r>
            </a:p>
          </p:txBody>
        </p:sp>
        <p:sp>
          <p:nvSpPr>
            <p:cNvPr id="53" name="Rectangle 52"/>
            <p:cNvSpPr/>
            <p:nvPr/>
          </p:nvSpPr>
          <p:spPr bwMode="auto">
            <a:xfrm>
              <a:off x="8004412" y="3343702"/>
              <a:ext cx="1296537" cy="84616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SQL3</a:t>
              </a:r>
            </a:p>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FD:3</a:t>
              </a:r>
            </a:p>
          </p:txBody>
        </p:sp>
        <p:sp>
          <p:nvSpPr>
            <p:cNvPr id="54" name="Can 53"/>
            <p:cNvSpPr/>
            <p:nvPr/>
          </p:nvSpPr>
          <p:spPr bwMode="auto">
            <a:xfrm>
              <a:off x="3691718" y="4844955"/>
              <a:ext cx="859809" cy="996287"/>
            </a:xfrm>
            <a:prstGeom prst="ca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Blob1</a:t>
              </a:r>
            </a:p>
          </p:txBody>
        </p:sp>
        <p:sp>
          <p:nvSpPr>
            <p:cNvPr id="55" name="Can 54"/>
            <p:cNvSpPr/>
            <p:nvPr/>
          </p:nvSpPr>
          <p:spPr bwMode="auto">
            <a:xfrm>
              <a:off x="5957246" y="4844955"/>
              <a:ext cx="859809" cy="996287"/>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Blob2</a:t>
              </a:r>
            </a:p>
          </p:txBody>
        </p:sp>
        <p:sp>
          <p:nvSpPr>
            <p:cNvPr id="56" name="Can 55"/>
            <p:cNvSpPr/>
            <p:nvPr/>
          </p:nvSpPr>
          <p:spPr bwMode="auto">
            <a:xfrm>
              <a:off x="8222775" y="4844954"/>
              <a:ext cx="859809" cy="996287"/>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Blob3</a:t>
              </a:r>
            </a:p>
          </p:txBody>
        </p:sp>
        <p:sp>
          <p:nvSpPr>
            <p:cNvPr id="57" name="TextBox 56"/>
            <p:cNvSpPr txBox="1"/>
            <p:nvPr/>
          </p:nvSpPr>
          <p:spPr>
            <a:xfrm>
              <a:off x="3224996" y="5660833"/>
              <a:ext cx="1793252" cy="994622"/>
            </a:xfrm>
            <a:prstGeom prst="rect">
              <a:avLst/>
            </a:prstGeom>
            <a:noFill/>
          </p:spPr>
          <p:txBody>
            <a:bodyPr wrap="none" lIns="171448" tIns="137158" rIns="171448" bIns="137158" rtlCol="0">
              <a:spAutoFit/>
            </a:bodyPr>
            <a:lstStyle/>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505050"/>
                  </a:solidFill>
                  <a:effectLst/>
                  <a:uLnTx/>
                  <a:uFillTx/>
                  <a:latin typeface="Segoe UI Semilight"/>
                  <a:ea typeface="+mn-ea"/>
                  <a:cs typeface="+mn-cs"/>
                </a:rPr>
                <a:t>Storage </a:t>
              </a:r>
              <a:br>
                <a:rPr kumimoji="0" lang="en-US" sz="1500" b="0" i="0" u="none" strike="noStrike" kern="0" cap="none" spc="0" normalizeH="0" baseline="0" noProof="0" dirty="0">
                  <a:ln>
                    <a:noFill/>
                  </a:ln>
                  <a:solidFill>
                    <a:srgbClr val="505050"/>
                  </a:solidFill>
                  <a:effectLst/>
                  <a:uLnTx/>
                  <a:uFillTx/>
                  <a:latin typeface="Segoe UI Semilight"/>
                  <a:ea typeface="+mn-ea"/>
                  <a:cs typeface="+mn-cs"/>
                </a:rPr>
              </a:br>
              <a:r>
                <a:rPr kumimoji="0" lang="en-US" sz="1500" b="0" i="0" u="none" strike="noStrike" kern="0" cap="none" spc="0" normalizeH="0" baseline="0" noProof="0" dirty="0">
                  <a:ln>
                    <a:noFill/>
                  </a:ln>
                  <a:solidFill>
                    <a:srgbClr val="505050"/>
                  </a:solidFill>
                  <a:effectLst/>
                  <a:uLnTx/>
                  <a:uFillTx/>
                  <a:latin typeface="Segoe UI Semilight"/>
                  <a:ea typeface="+mn-ea"/>
                  <a:cs typeface="+mn-cs"/>
                </a:rPr>
                <a:t>Cluster FD1</a:t>
              </a:r>
            </a:p>
          </p:txBody>
        </p:sp>
        <p:cxnSp>
          <p:nvCxnSpPr>
            <p:cNvPr id="58" name="Straight Connector 57"/>
            <p:cNvCxnSpPr>
              <a:endCxn id="51" idx="0"/>
            </p:cNvCxnSpPr>
            <p:nvPr/>
          </p:nvCxnSpPr>
          <p:spPr>
            <a:xfrm flipH="1">
              <a:off x="4121624" y="2866030"/>
              <a:ext cx="928048" cy="4776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2"/>
              <a:endCxn id="52" idx="0"/>
            </p:cNvCxnSpPr>
            <p:nvPr/>
          </p:nvCxnSpPr>
          <p:spPr>
            <a:xfrm flipH="1">
              <a:off x="6387152" y="2866030"/>
              <a:ext cx="1" cy="4776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53" idx="0"/>
            </p:cNvCxnSpPr>
            <p:nvPr/>
          </p:nvCxnSpPr>
          <p:spPr>
            <a:xfrm>
              <a:off x="7724631" y="2838734"/>
              <a:ext cx="928050" cy="5049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1" idx="2"/>
              <a:endCxn id="54" idx="1"/>
            </p:cNvCxnSpPr>
            <p:nvPr/>
          </p:nvCxnSpPr>
          <p:spPr>
            <a:xfrm flipH="1">
              <a:off x="4121623" y="4189863"/>
              <a:ext cx="1" cy="6550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2"/>
              <a:endCxn id="55" idx="1"/>
            </p:cNvCxnSpPr>
            <p:nvPr/>
          </p:nvCxnSpPr>
          <p:spPr>
            <a:xfrm flipH="1">
              <a:off x="6387151" y="4189863"/>
              <a:ext cx="1" cy="6550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3" idx="2"/>
              <a:endCxn id="56" idx="1"/>
            </p:cNvCxnSpPr>
            <p:nvPr/>
          </p:nvCxnSpPr>
          <p:spPr>
            <a:xfrm flipH="1">
              <a:off x="8652680" y="4189863"/>
              <a:ext cx="1" cy="6550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3473356" y="4320131"/>
              <a:ext cx="5827594" cy="323865"/>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FFFFFF"/>
                  </a:solidFill>
                  <a:effectLst/>
                  <a:uLnTx/>
                  <a:uFillTx/>
                  <a:latin typeface="Segoe UI Semilight"/>
                  <a:ea typeface="+mn-ea"/>
                  <a:cs typeface="+mn-cs"/>
                </a:rPr>
                <a:t>Disk Service</a:t>
              </a:r>
            </a:p>
          </p:txBody>
        </p:sp>
      </p:grpSp>
      <p:grpSp>
        <p:nvGrpSpPr>
          <p:cNvPr id="103" name="Group 102"/>
          <p:cNvGrpSpPr/>
          <p:nvPr/>
        </p:nvGrpSpPr>
        <p:grpSpPr>
          <a:xfrm>
            <a:off x="7150997" y="1416277"/>
            <a:ext cx="5013206" cy="4740122"/>
            <a:chOff x="5480384" y="289511"/>
            <a:chExt cx="6331181" cy="6641809"/>
          </a:xfrm>
        </p:grpSpPr>
        <p:sp>
          <p:nvSpPr>
            <p:cNvPr id="66" name="Rectangle 65"/>
            <p:cNvSpPr/>
            <p:nvPr/>
          </p:nvSpPr>
          <p:spPr bwMode="auto">
            <a:xfrm>
              <a:off x="8779462" y="289511"/>
              <a:ext cx="1708573" cy="563715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ounded Rectangle 66"/>
            <p:cNvSpPr/>
            <p:nvPr/>
          </p:nvSpPr>
          <p:spPr bwMode="auto">
            <a:xfrm>
              <a:off x="8990762" y="507875"/>
              <a:ext cx="1295400" cy="220503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ounded Rectangle 67"/>
            <p:cNvSpPr/>
            <p:nvPr/>
          </p:nvSpPr>
          <p:spPr bwMode="auto">
            <a:xfrm>
              <a:off x="8990762" y="3489054"/>
              <a:ext cx="1295400" cy="220503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68"/>
            <p:cNvSpPr/>
            <p:nvPr/>
          </p:nvSpPr>
          <p:spPr bwMode="auto">
            <a:xfrm>
              <a:off x="5480384" y="1207480"/>
              <a:ext cx="790575"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353535">
                      <a:lumMod val="50000"/>
                    </a:srgbClr>
                  </a:solidFill>
                  <a:effectLst/>
                  <a:uLnTx/>
                  <a:uFillTx/>
                  <a:latin typeface="Segoe UI Semilight"/>
                  <a:ea typeface="+mn-ea"/>
                  <a:cs typeface="+mn-cs"/>
                </a:rPr>
                <a:t>42</a:t>
              </a:r>
            </a:p>
          </p:txBody>
        </p:sp>
        <p:sp>
          <p:nvSpPr>
            <p:cNvPr id="70" name="Oval 69"/>
            <p:cNvSpPr/>
            <p:nvPr/>
          </p:nvSpPr>
          <p:spPr bwMode="auto">
            <a:xfrm>
              <a:off x="9137539" y="1505887"/>
              <a:ext cx="1047750" cy="466725"/>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500</a:t>
              </a:r>
            </a:p>
          </p:txBody>
        </p:sp>
        <p:sp>
          <p:nvSpPr>
            <p:cNvPr id="71" name="Oval 70"/>
            <p:cNvSpPr/>
            <p:nvPr/>
          </p:nvSpPr>
          <p:spPr bwMode="auto">
            <a:xfrm>
              <a:off x="9148318" y="3542764"/>
              <a:ext cx="1047750" cy="466725"/>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500</a:t>
              </a:r>
            </a:p>
          </p:txBody>
        </p:sp>
        <p:sp>
          <p:nvSpPr>
            <p:cNvPr id="72" name="Oval 71"/>
            <p:cNvSpPr/>
            <p:nvPr/>
          </p:nvSpPr>
          <p:spPr bwMode="auto">
            <a:xfrm>
              <a:off x="9129595" y="2118124"/>
              <a:ext cx="1047750" cy="466725"/>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500</a:t>
              </a:r>
            </a:p>
          </p:txBody>
        </p:sp>
        <p:sp>
          <p:nvSpPr>
            <p:cNvPr id="73" name="Oval 72"/>
            <p:cNvSpPr/>
            <p:nvPr/>
          </p:nvSpPr>
          <p:spPr bwMode="auto">
            <a:xfrm>
              <a:off x="9148318" y="4427902"/>
              <a:ext cx="1047750" cy="466725"/>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500</a:t>
              </a:r>
            </a:p>
          </p:txBody>
        </p:sp>
        <p:sp>
          <p:nvSpPr>
            <p:cNvPr id="74" name="Oval 73"/>
            <p:cNvSpPr/>
            <p:nvPr/>
          </p:nvSpPr>
          <p:spPr bwMode="auto">
            <a:xfrm>
              <a:off x="9148318" y="4979754"/>
              <a:ext cx="1047750" cy="466725"/>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500</a:t>
              </a:r>
            </a:p>
          </p:txBody>
        </p:sp>
        <p:sp>
          <p:nvSpPr>
            <p:cNvPr id="75" name="Rectangle 74"/>
            <p:cNvSpPr/>
            <p:nvPr/>
          </p:nvSpPr>
          <p:spPr bwMode="auto">
            <a:xfrm>
              <a:off x="5480384" y="1836130"/>
              <a:ext cx="790575"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353535">
                      <a:lumMod val="50000"/>
                    </a:srgbClr>
                  </a:solidFill>
                  <a:effectLst/>
                  <a:uLnTx/>
                  <a:uFillTx/>
                  <a:latin typeface="Segoe UI Semilight"/>
                  <a:ea typeface="+mn-ea"/>
                  <a:cs typeface="+mn-cs"/>
                </a:rPr>
                <a:t>41</a:t>
              </a:r>
            </a:p>
          </p:txBody>
        </p:sp>
        <p:sp>
          <p:nvSpPr>
            <p:cNvPr id="76" name="Rectangle 75"/>
            <p:cNvSpPr/>
            <p:nvPr/>
          </p:nvSpPr>
          <p:spPr bwMode="auto">
            <a:xfrm>
              <a:off x="5480384" y="2465967"/>
              <a:ext cx="790575"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353535">
                      <a:lumMod val="50000"/>
                    </a:srgbClr>
                  </a:solidFill>
                  <a:effectLst/>
                  <a:uLnTx/>
                  <a:uFillTx/>
                  <a:latin typeface="Segoe UI Semilight"/>
                  <a:ea typeface="+mn-ea"/>
                  <a:cs typeface="+mn-cs"/>
                </a:rPr>
                <a:t>40</a:t>
              </a:r>
            </a:p>
          </p:txBody>
        </p:sp>
        <p:sp>
          <p:nvSpPr>
            <p:cNvPr id="77" name="Rectangle 76"/>
            <p:cNvSpPr/>
            <p:nvPr/>
          </p:nvSpPr>
          <p:spPr bwMode="auto">
            <a:xfrm>
              <a:off x="5480385" y="3743501"/>
              <a:ext cx="790575"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353535">
                      <a:lumMod val="50000"/>
                    </a:srgbClr>
                  </a:solidFill>
                  <a:effectLst/>
                  <a:uLnTx/>
                  <a:uFillTx/>
                  <a:latin typeface="Segoe UI Semilight"/>
                  <a:ea typeface="+mn-ea"/>
                  <a:cs typeface="+mn-cs"/>
                </a:rPr>
                <a:t>2</a:t>
              </a:r>
            </a:p>
          </p:txBody>
        </p:sp>
        <p:sp>
          <p:nvSpPr>
            <p:cNvPr id="78" name="Rectangle 77"/>
            <p:cNvSpPr/>
            <p:nvPr/>
          </p:nvSpPr>
          <p:spPr bwMode="auto">
            <a:xfrm>
              <a:off x="5480384" y="4381673"/>
              <a:ext cx="790575"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r>
                <a:rPr kumimoji="0" lang="en-US" sz="1688" b="0" i="0" u="none" strike="noStrike" kern="0" cap="none" spc="0" normalizeH="0" baseline="0" noProof="0" dirty="0">
                  <a:ln>
                    <a:noFill/>
                  </a:ln>
                  <a:solidFill>
                    <a:srgbClr val="353535">
                      <a:lumMod val="50000"/>
                    </a:srgbClr>
                  </a:solidFill>
                  <a:effectLst/>
                  <a:uLnTx/>
                  <a:uFillTx/>
                  <a:latin typeface="Segoe UI Semilight"/>
                  <a:ea typeface="+mn-ea"/>
                  <a:cs typeface="+mn-cs"/>
                </a:rPr>
                <a:t>1</a:t>
              </a:r>
            </a:p>
          </p:txBody>
        </p:sp>
        <p:sp>
          <p:nvSpPr>
            <p:cNvPr id="79" name="TextBox 78"/>
            <p:cNvSpPr txBox="1"/>
            <p:nvPr/>
          </p:nvSpPr>
          <p:spPr>
            <a:xfrm rot="5400000">
              <a:off x="5672230" y="3023018"/>
              <a:ext cx="731521" cy="677770"/>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875" b="0" i="0" u="none" strike="noStrike" kern="0" cap="none" spc="0" normalizeH="0" baseline="0" noProof="0" dirty="0">
                  <a:ln>
                    <a:noFill/>
                  </a:ln>
                  <a:solidFill>
                    <a:srgbClr val="353535">
                      <a:lumMod val="50000"/>
                    </a:srgbClr>
                  </a:solidFill>
                  <a:effectLst/>
                  <a:uLnTx/>
                  <a:uFillTx/>
                  <a:latin typeface="Segoe UI Semilight"/>
                  <a:ea typeface="+mn-ea"/>
                  <a:cs typeface="+mn-cs"/>
                </a:rPr>
                <a:t>…</a:t>
              </a:r>
            </a:p>
          </p:txBody>
        </p:sp>
        <p:sp>
          <p:nvSpPr>
            <p:cNvPr id="80" name="TextBox 79"/>
            <p:cNvSpPr txBox="1"/>
            <p:nvPr/>
          </p:nvSpPr>
          <p:spPr>
            <a:xfrm rot="5400000">
              <a:off x="9383810" y="3850932"/>
              <a:ext cx="731521" cy="677770"/>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87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t>
              </a:r>
            </a:p>
          </p:txBody>
        </p:sp>
        <p:sp>
          <p:nvSpPr>
            <p:cNvPr id="81" name="TextBox 80"/>
            <p:cNvSpPr txBox="1"/>
            <p:nvPr/>
          </p:nvSpPr>
          <p:spPr>
            <a:xfrm>
              <a:off x="10422421" y="4169367"/>
              <a:ext cx="1370536" cy="679218"/>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solidFill>
                  <a:effectLst/>
                  <a:uLnTx/>
                  <a:uFillTx/>
                  <a:latin typeface="Segoe UI Semilight"/>
                  <a:ea typeface="+mn-ea"/>
                  <a:cs typeface="+mn-cs"/>
                </a:rPr>
                <a:t>20K IOPs</a:t>
              </a:r>
            </a:p>
          </p:txBody>
        </p:sp>
        <p:sp>
          <p:nvSpPr>
            <p:cNvPr id="82" name="TextBox 81"/>
            <p:cNvSpPr txBox="1"/>
            <p:nvPr/>
          </p:nvSpPr>
          <p:spPr>
            <a:xfrm>
              <a:off x="5541707" y="4896022"/>
              <a:ext cx="894794" cy="679218"/>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rPr>
                <a:t>VMs</a:t>
              </a:r>
            </a:p>
          </p:txBody>
        </p:sp>
        <p:sp>
          <p:nvSpPr>
            <p:cNvPr id="83" name="TextBox 82"/>
            <p:cNvSpPr txBox="1"/>
            <p:nvPr/>
          </p:nvSpPr>
          <p:spPr>
            <a:xfrm>
              <a:off x="10441029" y="2026203"/>
              <a:ext cx="1370536" cy="679218"/>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solidFill>
                  <a:effectLst/>
                  <a:uLnTx/>
                  <a:uFillTx/>
                  <a:latin typeface="Segoe UI Semilight"/>
                  <a:ea typeface="+mn-ea"/>
                  <a:cs typeface="+mn-cs"/>
                </a:rPr>
                <a:t>20K IOPs</a:t>
              </a:r>
            </a:p>
          </p:txBody>
        </p:sp>
        <p:sp>
          <p:nvSpPr>
            <p:cNvPr id="84" name="Rectangle 83"/>
            <p:cNvSpPr/>
            <p:nvPr/>
          </p:nvSpPr>
          <p:spPr bwMode="auto">
            <a:xfrm>
              <a:off x="6986979" y="889055"/>
              <a:ext cx="1132072" cy="432406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5" name="Can 84"/>
            <p:cNvSpPr/>
            <p:nvPr/>
          </p:nvSpPr>
          <p:spPr bwMode="auto">
            <a:xfrm>
              <a:off x="7285031" y="1178081"/>
              <a:ext cx="490681" cy="562799"/>
            </a:xfrm>
            <a:prstGeom prst="can">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6" name="Can 85"/>
            <p:cNvSpPr/>
            <p:nvPr/>
          </p:nvSpPr>
          <p:spPr bwMode="auto">
            <a:xfrm>
              <a:off x="7290083" y="1817258"/>
              <a:ext cx="490681" cy="562799"/>
            </a:xfrm>
            <a:prstGeom prst="can">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Can 86"/>
            <p:cNvSpPr/>
            <p:nvPr/>
          </p:nvSpPr>
          <p:spPr bwMode="auto">
            <a:xfrm>
              <a:off x="7307674" y="2486439"/>
              <a:ext cx="490681" cy="562799"/>
            </a:xfrm>
            <a:prstGeom prst="can">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Can 87"/>
            <p:cNvSpPr/>
            <p:nvPr/>
          </p:nvSpPr>
          <p:spPr bwMode="auto">
            <a:xfrm>
              <a:off x="7307674" y="3744386"/>
              <a:ext cx="490681" cy="562799"/>
            </a:xfrm>
            <a:prstGeom prst="can">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Can 88"/>
            <p:cNvSpPr/>
            <p:nvPr/>
          </p:nvSpPr>
          <p:spPr bwMode="auto">
            <a:xfrm>
              <a:off x="7287767" y="4381673"/>
              <a:ext cx="490681" cy="562799"/>
            </a:xfrm>
            <a:prstGeom prst="can">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3722" rIns="0" bIns="43722" numCol="1" rtlCol="0" anchor="ctr" anchorCtr="0" compatLnSpc="1">
              <a:prstTxWarp prst="textNoShape">
                <a:avLst/>
              </a:prstTxWarp>
            </a:bodyPr>
            <a:lstStyle/>
            <a:p>
              <a:pPr marL="0" marR="0" lvl="0" indent="0" algn="ctr" defTabSz="874243" rtl="0" eaLnBrk="1" fontAlgn="base" latinLnBrk="0" hangingPunct="1">
                <a:lnSpc>
                  <a:spcPct val="100000"/>
                </a:lnSpc>
                <a:spcBef>
                  <a:spcPct val="0"/>
                </a:spcBef>
                <a:spcAft>
                  <a:spcPct val="0"/>
                </a:spcAft>
                <a:buClrTx/>
                <a:buSzTx/>
                <a:buFontTx/>
                <a:buNone/>
                <a:tabLst/>
                <a:defRPr/>
              </a:pPr>
              <a:endParaRPr kumimoji="0" lang="en-US" sz="16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Arrow Connector 89"/>
            <p:cNvCxnSpPr/>
            <p:nvPr/>
          </p:nvCxnSpPr>
          <p:spPr>
            <a:xfrm>
              <a:off x="7783656" y="1474180"/>
              <a:ext cx="1345939" cy="242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8" idx="3"/>
              <a:endCxn id="89" idx="2"/>
            </p:cNvCxnSpPr>
            <p:nvPr/>
          </p:nvCxnSpPr>
          <p:spPr>
            <a:xfrm>
              <a:off x="6270959" y="4648373"/>
              <a:ext cx="1016808" cy="147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8" idx="2"/>
            </p:cNvCxnSpPr>
            <p:nvPr/>
          </p:nvCxnSpPr>
          <p:spPr>
            <a:xfrm>
              <a:off x="6270958" y="4014380"/>
              <a:ext cx="1036716" cy="114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6270958" y="2716464"/>
              <a:ext cx="10367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86" idx="2"/>
            </p:cNvCxnSpPr>
            <p:nvPr/>
          </p:nvCxnSpPr>
          <p:spPr>
            <a:xfrm>
              <a:off x="6270958" y="2098658"/>
              <a:ext cx="10191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6270958" y="1474180"/>
              <a:ext cx="10140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7783656" y="2109932"/>
              <a:ext cx="1345939" cy="223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1" idx="2"/>
            </p:cNvCxnSpPr>
            <p:nvPr/>
          </p:nvCxnSpPr>
          <p:spPr>
            <a:xfrm>
              <a:off x="7829889" y="2828008"/>
              <a:ext cx="1318429" cy="948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8" idx="4"/>
              <a:endCxn id="73" idx="2"/>
            </p:cNvCxnSpPr>
            <p:nvPr/>
          </p:nvCxnSpPr>
          <p:spPr>
            <a:xfrm>
              <a:off x="7798355" y="4025786"/>
              <a:ext cx="1349963" cy="6354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74" idx="2"/>
            </p:cNvCxnSpPr>
            <p:nvPr/>
          </p:nvCxnSpPr>
          <p:spPr>
            <a:xfrm>
              <a:off x="7775712" y="4693087"/>
              <a:ext cx="1372606" cy="5200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5400000">
              <a:off x="7209855" y="3006315"/>
              <a:ext cx="731521" cy="677770"/>
            </a:xfrm>
            <a:prstGeom prst="rect">
              <a:avLst/>
            </a:prstGeom>
            <a:noFill/>
          </p:spPr>
          <p:txBody>
            <a:bodyPr wrap="none" lIns="171448" tIns="137158" rIns="171448" bIns="137158" rtlCol="0">
              <a:spAutoFit/>
            </a:bodyPr>
            <a:lstStyle/>
            <a:p>
              <a:pPr marL="0" marR="0" lvl="0" indent="0" algn="l" defTabSz="857299" rtl="0" eaLnBrk="1" fontAlgn="auto" latinLnBrk="0" hangingPunct="1">
                <a:lnSpc>
                  <a:spcPct val="90000"/>
                </a:lnSpc>
                <a:spcBef>
                  <a:spcPts val="0"/>
                </a:spcBef>
                <a:spcAft>
                  <a:spcPts val="562"/>
                </a:spcAft>
                <a:buClrTx/>
                <a:buSzTx/>
                <a:buFontTx/>
                <a:buNone/>
                <a:tabLst/>
                <a:defRPr/>
              </a:pPr>
              <a:r>
                <a:rPr kumimoji="0" lang="en-US" sz="187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t>
              </a:r>
            </a:p>
          </p:txBody>
        </p:sp>
        <p:sp>
          <p:nvSpPr>
            <p:cNvPr id="101" name="TextBox 100"/>
            <p:cNvSpPr txBox="1"/>
            <p:nvPr/>
          </p:nvSpPr>
          <p:spPr>
            <a:xfrm>
              <a:off x="6549537" y="5215031"/>
              <a:ext cx="1961671" cy="1078127"/>
            </a:xfrm>
            <a:prstGeom prst="rect">
              <a:avLst/>
            </a:prstGeom>
            <a:noFill/>
          </p:spPr>
          <p:txBody>
            <a:bodyPr wrap="none" lIns="171448" tIns="137158" rIns="171448" bIns="137158" rtlCol="0">
              <a:spAutoFit/>
            </a:bodyPr>
            <a:lstStyle/>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rPr>
                <a:t>Disk Resource </a:t>
              </a:r>
            </a:p>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rPr>
                <a:t>Provider</a:t>
              </a:r>
            </a:p>
          </p:txBody>
        </p:sp>
        <p:sp>
          <p:nvSpPr>
            <p:cNvPr id="102" name="TextBox 101"/>
            <p:cNvSpPr txBox="1"/>
            <p:nvPr/>
          </p:nvSpPr>
          <p:spPr>
            <a:xfrm>
              <a:off x="8144198" y="5853193"/>
              <a:ext cx="3210748" cy="1078127"/>
            </a:xfrm>
            <a:prstGeom prst="rect">
              <a:avLst/>
            </a:prstGeom>
            <a:noFill/>
          </p:spPr>
          <p:txBody>
            <a:bodyPr wrap="none" lIns="171448" tIns="137158" rIns="171448" bIns="137158" rtlCol="0">
              <a:spAutoFit/>
            </a:bodyPr>
            <a:lstStyle/>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rPr>
                <a:t>Disk Resource </a:t>
              </a:r>
            </a:p>
            <a:p>
              <a:pPr marL="0" marR="0" lvl="0" indent="0" algn="ctr" defTabSz="857299" rtl="0" eaLnBrk="1" fontAlgn="auto" latinLnBrk="0" hangingPunct="1">
                <a:lnSpc>
                  <a:spcPct val="90000"/>
                </a:lnSpc>
                <a:spcBef>
                  <a:spcPts val="0"/>
                </a:spcBef>
                <a:spcAft>
                  <a:spcPts val="562"/>
                </a:spcAft>
                <a:buClrTx/>
                <a:buSzTx/>
                <a:buFontTx/>
                <a:buNone/>
                <a:tabLst/>
                <a:defRPr/>
              </a:pPr>
              <a:r>
                <a:rPr kumimoji="0" lang="en-US" sz="1500" b="0" i="0" u="none" strike="noStrike" kern="0" cap="none" spc="0" normalizeH="0" baseline="0" noProof="0" dirty="0">
                  <a:ln>
                    <a:noFill/>
                  </a:ln>
                  <a:solidFill>
                    <a:srgbClr val="353535">
                      <a:lumMod val="50000"/>
                    </a:srgbClr>
                  </a:solidFill>
                  <a:effectLst/>
                  <a:uLnTx/>
                  <a:uFillTx/>
                  <a:latin typeface="Segoe UI Semilight"/>
                  <a:ea typeface="+mn-ea"/>
                  <a:cs typeface="+mn-cs"/>
                </a:rPr>
                <a:t>Provider Storage Accounts</a:t>
              </a:r>
            </a:p>
          </p:txBody>
        </p:sp>
      </p:grpSp>
    </p:spTree>
    <p:extLst>
      <p:ext uri="{BB962C8B-B14F-4D97-AF65-F5344CB8AC3E}">
        <p14:creationId xmlns:p14="http://schemas.microsoft.com/office/powerpoint/2010/main" val="3091876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75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750"/>
                                        <p:tgtEl>
                                          <p:spTgt spid="2">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3"/>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750"/>
                                        <p:tgtEl>
                                          <p:spTgt spid="2">
                                            <p:txEl>
                                              <p:pRg st="3" end="3"/>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750"/>
                                        <p:tgtEl>
                                          <p:spTgt spid="2">
                                            <p:txEl>
                                              <p:pRg st="4" end="4"/>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left)">
                                      <p:cBhvr>
                                        <p:cTn id="29" dur="750"/>
                                        <p:tgtEl>
                                          <p:spTgt spid="2">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wipe(left)">
                                      <p:cBhvr>
                                        <p:cTn id="32" dur="7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Azure </a:t>
            </a:r>
            <a:r>
              <a:rPr lang="hr-HR" dirty="0" err="1"/>
              <a:t>Files</a:t>
            </a:r>
            <a:endParaRPr lang="nl-NL" dirty="0"/>
          </a:p>
        </p:txBody>
      </p:sp>
    </p:spTree>
    <p:extLst>
      <p:ext uri="{BB962C8B-B14F-4D97-AF65-F5344CB8AC3E}">
        <p14:creationId xmlns:p14="http://schemas.microsoft.com/office/powerpoint/2010/main" val="517618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75071"/>
          </a:xfrm>
        </p:spPr>
        <p:txBody>
          <a:bodyPr/>
          <a:lstStyle/>
          <a:p>
            <a:pPr marL="0" indent="0">
              <a:buNone/>
            </a:pPr>
            <a:r>
              <a:rPr lang="en-US" dirty="0">
                <a:gradFill>
                  <a:gsLst>
                    <a:gs pos="1250">
                      <a:schemeClr val="tx2"/>
                    </a:gs>
                    <a:gs pos="99000">
                      <a:schemeClr val="tx2"/>
                    </a:gs>
                  </a:gsLst>
                  <a:lin ang="5400000" scaled="0"/>
                </a:gradFill>
              </a:rPr>
              <a:t>What is Azure Files?</a:t>
            </a:r>
          </a:p>
          <a:p>
            <a:r>
              <a:rPr lang="en-US" sz="2400" dirty="0">
                <a:solidFill>
                  <a:schemeClr val="tx1"/>
                </a:solidFill>
                <a:latin typeface="+mn-lt"/>
              </a:rPr>
              <a:t>Fully Managed Cloud File Storage for use with IaaS and On Premise</a:t>
            </a:r>
            <a:r>
              <a:rPr lang="hr-HR" sz="2400" dirty="0">
                <a:solidFill>
                  <a:schemeClr val="tx1"/>
                </a:solidFill>
                <a:latin typeface="+mn-lt"/>
              </a:rPr>
              <a:t>s</a:t>
            </a:r>
            <a:r>
              <a:rPr lang="en-US" sz="2400" dirty="0">
                <a:solidFill>
                  <a:schemeClr val="tx1"/>
                </a:solidFill>
                <a:latin typeface="+mn-lt"/>
              </a:rPr>
              <a:t> instances</a:t>
            </a:r>
          </a:p>
          <a:p>
            <a:pPr marL="0" indent="0">
              <a:buNone/>
            </a:pPr>
            <a:endParaRPr lang="hr-HR" dirty="0">
              <a:gradFill>
                <a:gsLst>
                  <a:gs pos="1250">
                    <a:schemeClr val="tx2"/>
                  </a:gs>
                  <a:gs pos="99000">
                    <a:schemeClr val="tx2"/>
                  </a:gs>
                </a:gsLst>
                <a:lin ang="5400000" scaled="0"/>
              </a:gradFill>
            </a:endParaRPr>
          </a:p>
          <a:p>
            <a:pPr marL="0" indent="0">
              <a:buNone/>
            </a:pPr>
            <a:r>
              <a:rPr lang="en-US" dirty="0">
                <a:gradFill>
                  <a:gsLst>
                    <a:gs pos="1250">
                      <a:schemeClr val="tx2"/>
                    </a:gs>
                    <a:gs pos="99000">
                      <a:schemeClr val="tx2"/>
                    </a:gs>
                  </a:gsLst>
                  <a:lin ang="5400000" scaled="0"/>
                </a:gradFill>
              </a:rPr>
              <a:t>Multiple protocols &amp; Operating Systems</a:t>
            </a:r>
          </a:p>
          <a:p>
            <a:pPr marL="342900" lvl="1" indent="-342900"/>
            <a:r>
              <a:rPr lang="en-US" dirty="0">
                <a:solidFill>
                  <a:schemeClr val="tx1"/>
                </a:solidFill>
              </a:rPr>
              <a:t>SMB 2.1, 3.0, and REST</a:t>
            </a:r>
          </a:p>
          <a:p>
            <a:pPr marL="342900" lvl="1" indent="-342900"/>
            <a:r>
              <a:rPr lang="en-US" dirty="0">
                <a:solidFill>
                  <a:schemeClr val="tx1"/>
                </a:solidFill>
              </a:rPr>
              <a:t>Mount from both Windows &amp; Linux</a:t>
            </a:r>
          </a:p>
          <a:p>
            <a:pPr marL="0" lvl="1" indent="0">
              <a:buNone/>
            </a:pPr>
            <a:endParaRPr lang="en-US" sz="2000" dirty="0"/>
          </a:p>
          <a:p>
            <a:pPr marL="0" indent="0">
              <a:buNone/>
            </a:pPr>
            <a:r>
              <a:rPr lang="en-US" dirty="0">
                <a:gradFill>
                  <a:gsLst>
                    <a:gs pos="1250">
                      <a:schemeClr val="tx2"/>
                    </a:gs>
                    <a:gs pos="99000">
                      <a:schemeClr val="tx2"/>
                    </a:gs>
                  </a:gsLst>
                  <a:lin ang="5400000" scaled="0"/>
                </a:gradFill>
              </a:rPr>
              <a:t>Globally accessible</a:t>
            </a:r>
          </a:p>
          <a:p>
            <a:pPr marL="342900" lvl="1" indent="-342900"/>
            <a:r>
              <a:rPr lang="en-US" dirty="0">
                <a:solidFill>
                  <a:schemeClr val="tx1"/>
                </a:solidFill>
              </a:rPr>
              <a:t>Accessible from both On Premise</a:t>
            </a:r>
            <a:r>
              <a:rPr lang="hr-HR" dirty="0">
                <a:solidFill>
                  <a:schemeClr val="tx1"/>
                </a:solidFill>
              </a:rPr>
              <a:t>s</a:t>
            </a:r>
            <a:r>
              <a:rPr lang="en-US" dirty="0">
                <a:solidFill>
                  <a:schemeClr val="tx1"/>
                </a:solidFill>
              </a:rPr>
              <a:t> and IaaS instances</a:t>
            </a:r>
          </a:p>
        </p:txBody>
      </p:sp>
      <p:sp>
        <p:nvSpPr>
          <p:cNvPr id="3" name="Title 2"/>
          <p:cNvSpPr>
            <a:spLocks noGrp="1"/>
          </p:cNvSpPr>
          <p:nvPr>
            <p:ph type="title"/>
          </p:nvPr>
        </p:nvSpPr>
        <p:spPr/>
        <p:txBody>
          <a:bodyPr/>
          <a:lstStyle/>
          <a:p>
            <a:r>
              <a:rPr lang="en-US" dirty="0"/>
              <a:t>Azure Files: Capabilities</a:t>
            </a:r>
          </a:p>
        </p:txBody>
      </p:sp>
    </p:spTree>
    <p:extLst>
      <p:ext uri="{BB962C8B-B14F-4D97-AF65-F5344CB8AC3E}">
        <p14:creationId xmlns:p14="http://schemas.microsoft.com/office/powerpoint/2010/main" val="1908644767"/>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vs. Disks vs. Blobs</a:t>
            </a:r>
          </a:p>
        </p:txBody>
      </p:sp>
      <p:sp>
        <p:nvSpPr>
          <p:cNvPr id="3" name="Text Placeholder 2"/>
          <p:cNvSpPr>
            <a:spLocks noGrp="1"/>
          </p:cNvSpPr>
          <p:nvPr>
            <p:ph type="body" sz="quarter" idx="10"/>
          </p:nvPr>
        </p:nvSpPr>
        <p:spPr/>
        <p:txBody>
          <a:bodyPr/>
          <a:lstStyle/>
          <a:p>
            <a:endParaRPr lang="en-US" dirty="0"/>
          </a:p>
        </p:txBody>
      </p:sp>
      <p:graphicFrame>
        <p:nvGraphicFramePr>
          <p:cNvPr id="4" name="Table 3"/>
          <p:cNvGraphicFramePr>
            <a:graphicFrameLocks noGrp="1"/>
          </p:cNvGraphicFramePr>
          <p:nvPr>
            <p:extLst/>
          </p:nvPr>
        </p:nvGraphicFramePr>
        <p:xfrm>
          <a:off x="272272" y="1212845"/>
          <a:ext cx="11889565" cy="5430480"/>
        </p:xfrm>
        <a:graphic>
          <a:graphicData uri="http://schemas.openxmlformats.org/drawingml/2006/table">
            <a:tbl>
              <a:tblPr firstRow="1" bandRow="1">
                <a:tableStyleId>{5C22544A-7EE6-4342-B048-85BDC9FD1C3A}</a:tableStyleId>
              </a:tblPr>
              <a:tblGrid>
                <a:gridCol w="1623372">
                  <a:extLst>
                    <a:ext uri="{9D8B030D-6E8A-4147-A177-3AD203B41FA5}">
                      <a16:colId xmlns:a16="http://schemas.microsoft.com/office/drawing/2014/main" val="1616859568"/>
                    </a:ext>
                  </a:extLst>
                </a:gridCol>
                <a:gridCol w="3103393">
                  <a:extLst>
                    <a:ext uri="{9D8B030D-6E8A-4147-A177-3AD203B41FA5}">
                      <a16:colId xmlns:a16="http://schemas.microsoft.com/office/drawing/2014/main" val="3817603471"/>
                    </a:ext>
                  </a:extLst>
                </a:gridCol>
                <a:gridCol w="3352800">
                  <a:extLst>
                    <a:ext uri="{9D8B030D-6E8A-4147-A177-3AD203B41FA5}">
                      <a16:colId xmlns:a16="http://schemas.microsoft.com/office/drawing/2014/main" val="624054642"/>
                    </a:ext>
                  </a:extLst>
                </a:gridCol>
                <a:gridCol w="3810000">
                  <a:extLst>
                    <a:ext uri="{9D8B030D-6E8A-4147-A177-3AD203B41FA5}">
                      <a16:colId xmlns:a16="http://schemas.microsoft.com/office/drawing/2014/main" val="2070574109"/>
                    </a:ext>
                  </a:extLst>
                </a:gridCol>
              </a:tblGrid>
              <a:tr h="59484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200" kern="1200" spc="100" baseline="0" dirty="0">
                        <a:solidFill>
                          <a:srgbClr val="00A1E3"/>
                        </a:solidFill>
                        <a:latin typeface="+mn-lt"/>
                        <a:ea typeface="+mn-ea"/>
                        <a:cs typeface="+mn-cs"/>
                      </a:endParaRPr>
                    </a:p>
                  </a:txBody>
                  <a:tcPr marL="182880" marT="91440" anchor="ctr"/>
                </a:tc>
                <a:tc>
                  <a:txBody>
                    <a:bodyPr/>
                    <a:lstStyle/>
                    <a:p>
                      <a:r>
                        <a:rPr lang="en-US" dirty="0"/>
                        <a:t>Azure Files</a:t>
                      </a:r>
                    </a:p>
                  </a:txBody>
                  <a:tcPr/>
                </a:tc>
                <a:tc>
                  <a:txBody>
                    <a:bodyPr/>
                    <a:lstStyle/>
                    <a:p>
                      <a:r>
                        <a:rPr lang="en-US" dirty="0"/>
                        <a:t>Azure Disks</a:t>
                      </a:r>
                    </a:p>
                  </a:txBody>
                  <a:tcPr/>
                </a:tc>
                <a:tc>
                  <a:txBody>
                    <a:bodyPr/>
                    <a:lstStyle/>
                    <a:p>
                      <a:r>
                        <a:rPr lang="en-US" dirty="0"/>
                        <a:t>Azure Blobs</a:t>
                      </a:r>
                    </a:p>
                  </a:txBody>
                  <a:tcPr/>
                </a:tc>
                <a:extLst>
                  <a:ext uri="{0D108BD9-81ED-4DB2-BD59-A6C34878D82A}">
                    <a16:rowId xmlns:a16="http://schemas.microsoft.com/office/drawing/2014/main" val="757149759"/>
                  </a:ext>
                </a:extLst>
              </a:tr>
              <a:tr h="594844">
                <a:tc>
                  <a:txBody>
                    <a:bodyPr/>
                    <a:lstStyle/>
                    <a:p>
                      <a:r>
                        <a:rPr lang="en-US" sz="1600" b="1" dirty="0"/>
                        <a:t>Scenario</a:t>
                      </a:r>
                    </a:p>
                  </a:txBody>
                  <a:tcPr/>
                </a:tc>
                <a:tc>
                  <a:txBody>
                    <a:bodyPr/>
                    <a:lstStyle/>
                    <a:p>
                      <a:r>
                        <a:rPr lang="en-US" sz="1600" dirty="0"/>
                        <a:t>Life &amp; Shift applications</a:t>
                      </a:r>
                      <a:r>
                        <a:rPr lang="en-US" sz="1600" baseline="0" dirty="0"/>
                        <a:t> which leverage native file system</a:t>
                      </a:r>
                      <a:endParaRPr lang="en-US" sz="1600" dirty="0"/>
                    </a:p>
                  </a:txBody>
                  <a:tcPr/>
                </a:tc>
                <a:tc>
                  <a:txBody>
                    <a:bodyPr/>
                    <a:lstStyle/>
                    <a:p>
                      <a:r>
                        <a:rPr lang="en-US" sz="1600" dirty="0"/>
                        <a:t>Persistent disks</a:t>
                      </a:r>
                      <a:r>
                        <a:rPr lang="en-US" sz="1600" baseline="0" dirty="0"/>
                        <a:t> to Azure Virtual Machines</a:t>
                      </a:r>
                      <a:endParaRPr lang="en-US" sz="1600" dirty="0"/>
                    </a:p>
                  </a:txBody>
                  <a:tcPr/>
                </a:tc>
                <a:tc>
                  <a:txBody>
                    <a:bodyPr/>
                    <a:lstStyle/>
                    <a:p>
                      <a:r>
                        <a:rPr lang="en-US" sz="1600" dirty="0"/>
                        <a:t>Massively scale out object storage</a:t>
                      </a:r>
                    </a:p>
                  </a:txBody>
                  <a:tcPr/>
                </a:tc>
                <a:extLst>
                  <a:ext uri="{0D108BD9-81ED-4DB2-BD59-A6C34878D82A}">
                    <a16:rowId xmlns:a16="http://schemas.microsoft.com/office/drawing/2014/main" val="2507918068"/>
                  </a:ext>
                </a:extLst>
              </a:tr>
              <a:tr h="594844">
                <a:tc>
                  <a:txBody>
                    <a:bodyPr/>
                    <a:lstStyle/>
                    <a:p>
                      <a:r>
                        <a:rPr lang="en-US" sz="1600" b="1"/>
                        <a:t>Protocol</a:t>
                      </a:r>
                      <a:endParaRPr lang="en-US" sz="1600" b="1" dirty="0"/>
                    </a:p>
                  </a:txBody>
                  <a:tcPr/>
                </a:tc>
                <a:tc>
                  <a:txBody>
                    <a:bodyPr/>
                    <a:lstStyle/>
                    <a:p>
                      <a:r>
                        <a:rPr lang="en-US" sz="1600" dirty="0"/>
                        <a:t>SMB</a:t>
                      </a:r>
                      <a:r>
                        <a:rPr lang="en-US" sz="1600" baseline="0" dirty="0"/>
                        <a:t> 2.1/3.0, REST</a:t>
                      </a:r>
                    </a:p>
                  </a:txBody>
                  <a:tcPr/>
                </a:tc>
                <a:tc>
                  <a:txBody>
                    <a:bodyPr/>
                    <a:lstStyle/>
                    <a:p>
                      <a:r>
                        <a:rPr lang="en-US" sz="1600" dirty="0"/>
                        <a:t>ABC</a:t>
                      </a:r>
                      <a:r>
                        <a:rPr lang="en-US" sz="1600" baseline="0" dirty="0"/>
                        <a:t> driver via Azure VM. REST for Page Blobs</a:t>
                      </a:r>
                      <a:endParaRPr lang="en-US" sz="1600" dirty="0"/>
                    </a:p>
                  </a:txBody>
                  <a:tcPr/>
                </a:tc>
                <a:tc>
                  <a:txBody>
                    <a:bodyPr/>
                    <a:lstStyle/>
                    <a:p>
                      <a:r>
                        <a:rPr lang="en-US" sz="1600" dirty="0"/>
                        <a:t>REST</a:t>
                      </a:r>
                    </a:p>
                  </a:txBody>
                  <a:tcPr/>
                </a:tc>
                <a:extLst>
                  <a:ext uri="{0D108BD9-81ED-4DB2-BD59-A6C34878D82A}">
                    <a16:rowId xmlns:a16="http://schemas.microsoft.com/office/drawing/2014/main" val="666791324"/>
                  </a:ext>
                </a:extLst>
              </a:tr>
              <a:tr h="801095">
                <a:tc>
                  <a:txBody>
                    <a:bodyPr/>
                    <a:lstStyle/>
                    <a:p>
                      <a:r>
                        <a:rPr lang="en-US" sz="1600" b="1"/>
                        <a:t>Accessibility</a:t>
                      </a:r>
                      <a:endParaRPr lang="en-US" sz="1600" b="1" dirty="0"/>
                    </a:p>
                  </a:txBody>
                  <a:tcPr/>
                </a:tc>
                <a:tc>
                  <a:txBody>
                    <a:bodyPr/>
                    <a:lstStyle/>
                    <a:p>
                      <a:r>
                        <a:rPr lang="en-US" sz="1600" baseline="0" dirty="0"/>
                        <a:t>SMB – Worldwide (requires Port 445)</a:t>
                      </a:r>
                    </a:p>
                    <a:p>
                      <a:r>
                        <a:rPr lang="en-US" sz="1600" baseline="0" dirty="0"/>
                        <a:t>REST – Worldwide</a:t>
                      </a:r>
                    </a:p>
                  </a:txBody>
                  <a:tcPr/>
                </a:tc>
                <a:tc>
                  <a:txBody>
                    <a:bodyPr/>
                    <a:lstStyle/>
                    <a:p>
                      <a:r>
                        <a:rPr lang="en-US" sz="1600" dirty="0"/>
                        <a:t>ABC Driver –</a:t>
                      </a:r>
                      <a:r>
                        <a:rPr lang="en-US" sz="1600" baseline="0" dirty="0"/>
                        <a:t> Azure Data Center</a:t>
                      </a:r>
                    </a:p>
                    <a:p>
                      <a:r>
                        <a:rPr lang="en-US" sz="1600" baseline="0" dirty="0"/>
                        <a:t>REST (Page Blob) – Worldwide</a:t>
                      </a:r>
                      <a:endParaRPr lang="en-US" sz="1600" dirty="0"/>
                    </a:p>
                  </a:txBody>
                  <a:tcPr/>
                </a:tc>
                <a:tc>
                  <a:txBody>
                    <a:bodyPr/>
                    <a:lstStyle/>
                    <a:p>
                      <a:r>
                        <a:rPr lang="en-US" sz="1600" dirty="0"/>
                        <a:t>REST –Worldwide</a:t>
                      </a:r>
                    </a:p>
                  </a:txBody>
                  <a:tcPr/>
                </a:tc>
                <a:extLst>
                  <a:ext uri="{0D108BD9-81ED-4DB2-BD59-A6C34878D82A}">
                    <a16:rowId xmlns:a16="http://schemas.microsoft.com/office/drawing/2014/main" val="1145563112"/>
                  </a:ext>
                </a:extLst>
              </a:tr>
              <a:tr h="594844">
                <a:tc>
                  <a:txBody>
                    <a:bodyPr/>
                    <a:lstStyle/>
                    <a:p>
                      <a:r>
                        <a:rPr lang="en-US" sz="1600" b="1" dirty="0"/>
                        <a:t>Durability</a:t>
                      </a:r>
                    </a:p>
                  </a:txBody>
                  <a:tcPr/>
                </a:tc>
                <a:tc>
                  <a:txBody>
                    <a:bodyPr/>
                    <a:lstStyle/>
                    <a:p>
                      <a:r>
                        <a:rPr lang="en-US" sz="1600" dirty="0"/>
                        <a:t>LRS, GRS</a:t>
                      </a:r>
                    </a:p>
                  </a:txBody>
                  <a:tcPr/>
                </a:tc>
                <a:tc>
                  <a:txBody>
                    <a:bodyPr/>
                    <a:lstStyle/>
                    <a:p>
                      <a:r>
                        <a:rPr lang="en-US" sz="1600" dirty="0"/>
                        <a:t>LRS, GRS, RA-GRS (for</a:t>
                      </a:r>
                      <a:r>
                        <a:rPr lang="en-US" sz="1600" baseline="0" dirty="0"/>
                        <a:t> Page Blob)</a:t>
                      </a:r>
                      <a:endParaRPr lang="en-US" sz="1600" dirty="0"/>
                    </a:p>
                  </a:txBody>
                  <a:tcPr/>
                </a:tc>
                <a:tc>
                  <a:txBody>
                    <a:bodyPr/>
                    <a:lstStyle/>
                    <a:p>
                      <a:r>
                        <a:rPr lang="en-US" sz="1600" dirty="0"/>
                        <a:t>LRS, GRS, RA-GRS</a:t>
                      </a:r>
                    </a:p>
                  </a:txBody>
                  <a:tcPr/>
                </a:tc>
                <a:extLst>
                  <a:ext uri="{0D108BD9-81ED-4DB2-BD59-A6C34878D82A}">
                    <a16:rowId xmlns:a16="http://schemas.microsoft.com/office/drawing/2014/main" val="2236411749"/>
                  </a:ext>
                </a:extLst>
              </a:tr>
              <a:tr h="594844">
                <a:tc>
                  <a:txBody>
                    <a:bodyPr/>
                    <a:lstStyle/>
                    <a:p>
                      <a:r>
                        <a:rPr lang="en-US" sz="1600" b="1" dirty="0"/>
                        <a:t>Object</a:t>
                      </a:r>
                      <a:r>
                        <a:rPr lang="en-US" sz="1600" b="1" baseline="0" dirty="0"/>
                        <a:t> Size</a:t>
                      </a:r>
                      <a:endParaRPr lang="en-US" sz="1600" b="1" dirty="0"/>
                    </a:p>
                  </a:txBody>
                  <a:tcPr/>
                </a:tc>
                <a:tc>
                  <a:txBody>
                    <a:bodyPr/>
                    <a:lstStyle/>
                    <a:p>
                      <a:r>
                        <a:rPr lang="en-US" sz="1600" dirty="0"/>
                        <a:t>Up</a:t>
                      </a:r>
                      <a:r>
                        <a:rPr lang="en-US" sz="1600" baseline="0" dirty="0"/>
                        <a:t> to 1 TB file</a:t>
                      </a:r>
                    </a:p>
                  </a:txBody>
                  <a:tcPr/>
                </a:tc>
                <a:tc>
                  <a:txBody>
                    <a:bodyPr/>
                    <a:lstStyle/>
                    <a:p>
                      <a:r>
                        <a:rPr lang="en-US" sz="1600" dirty="0"/>
                        <a:t>Up to 1 TB Disks (Can stripe up to 64</a:t>
                      </a:r>
                      <a:r>
                        <a:rPr lang="en-US" sz="1600" baseline="0" dirty="0"/>
                        <a:t> disks on G VM)</a:t>
                      </a:r>
                      <a:endParaRPr lang="en-US" sz="1600" dirty="0"/>
                    </a:p>
                  </a:txBody>
                  <a:tcPr/>
                </a:tc>
                <a:tc>
                  <a:txBody>
                    <a:bodyPr/>
                    <a:lstStyle/>
                    <a:p>
                      <a:r>
                        <a:rPr lang="en-US" sz="1600" dirty="0"/>
                        <a:t>Up</a:t>
                      </a:r>
                      <a:r>
                        <a:rPr lang="en-US" sz="1600" baseline="0" dirty="0"/>
                        <a:t> to 1 TB/Blob</a:t>
                      </a:r>
                      <a:endParaRPr lang="en-US" sz="1600" dirty="0"/>
                    </a:p>
                  </a:txBody>
                  <a:tcPr/>
                </a:tc>
                <a:extLst>
                  <a:ext uri="{0D108BD9-81ED-4DB2-BD59-A6C34878D82A}">
                    <a16:rowId xmlns:a16="http://schemas.microsoft.com/office/drawing/2014/main" val="338245772"/>
                  </a:ext>
                </a:extLst>
              </a:tr>
              <a:tr h="594844">
                <a:tc>
                  <a:txBody>
                    <a:bodyPr/>
                    <a:lstStyle/>
                    <a:p>
                      <a:r>
                        <a:rPr lang="en-US" sz="1600" b="1" dirty="0"/>
                        <a:t>Max</a:t>
                      </a:r>
                      <a:r>
                        <a:rPr lang="en-US" sz="1600" b="1" baseline="0" dirty="0"/>
                        <a:t> IOPS (8K)</a:t>
                      </a:r>
                      <a:endParaRPr lang="en-US" sz="1600" b="1" dirty="0"/>
                    </a:p>
                  </a:txBody>
                  <a:tcPr/>
                </a:tc>
                <a:tc>
                  <a:txBody>
                    <a:bodyPr/>
                    <a:lstStyle/>
                    <a:p>
                      <a:r>
                        <a:rPr lang="en-US" sz="1600" dirty="0"/>
                        <a:t>1000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5000</a:t>
                      </a:r>
                      <a:r>
                        <a:rPr lang="en-US" sz="1600" baseline="0"/>
                        <a:t> (Premium)</a:t>
                      </a:r>
                      <a:endParaRPr lang="en-US" sz="1600"/>
                    </a:p>
                    <a:p>
                      <a:r>
                        <a:rPr lang="en-US" sz="1600"/>
                        <a:t>500 (Standard)</a:t>
                      </a:r>
                      <a:endParaRPr lang="en-US" sz="1600" dirty="0"/>
                    </a:p>
                  </a:txBody>
                  <a:tcPr/>
                </a:tc>
                <a:tc>
                  <a:txBody>
                    <a:bodyPr/>
                    <a:lstStyle/>
                    <a:p>
                      <a:r>
                        <a:rPr lang="en-US" sz="1600" dirty="0"/>
                        <a:t>500 request/sec</a:t>
                      </a:r>
                    </a:p>
                  </a:txBody>
                  <a:tcPr/>
                </a:tc>
                <a:extLst>
                  <a:ext uri="{0D108BD9-81ED-4DB2-BD59-A6C34878D82A}">
                    <a16:rowId xmlns:a16="http://schemas.microsoft.com/office/drawing/2014/main" val="3531653518"/>
                  </a:ext>
                </a:extLst>
              </a:tr>
              <a:tr h="1038456">
                <a:tc>
                  <a:txBody>
                    <a:bodyPr/>
                    <a:lstStyle/>
                    <a:p>
                      <a:r>
                        <a:rPr lang="en-US" sz="1600" b="1" dirty="0"/>
                        <a:t>Throughput</a:t>
                      </a:r>
                    </a:p>
                  </a:txBody>
                  <a:tcPr/>
                </a:tc>
                <a:tc>
                  <a:txBody>
                    <a:bodyPr/>
                    <a:lstStyle/>
                    <a:p>
                      <a:r>
                        <a:rPr lang="en-US" sz="1600" dirty="0"/>
                        <a:t>Up</a:t>
                      </a:r>
                      <a:r>
                        <a:rPr lang="en-US" sz="1600" baseline="0" dirty="0"/>
                        <a:t> to 60 MB/s per share</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aseline="0" dirty="0"/>
                        <a:t>Up to 200 MB/s per disks (Premium)</a:t>
                      </a:r>
                      <a:endParaRPr lang="en-US" sz="1600" dirty="0"/>
                    </a:p>
                    <a:p>
                      <a:r>
                        <a:rPr lang="en-US" sz="1600" dirty="0"/>
                        <a:t>Up to 60</a:t>
                      </a:r>
                      <a:r>
                        <a:rPr lang="en-US" sz="1600" baseline="0" dirty="0"/>
                        <a:t> MB/s per disk (Standard)</a:t>
                      </a:r>
                    </a:p>
                  </a:txBody>
                  <a:tcPr/>
                </a:tc>
                <a:tc>
                  <a:txBody>
                    <a:bodyPr/>
                    <a:lstStyle/>
                    <a:p>
                      <a:r>
                        <a:rPr lang="en-US" sz="1600" dirty="0"/>
                        <a:t>Up to 60 MB/sec per blob</a:t>
                      </a:r>
                    </a:p>
                  </a:txBody>
                  <a:tcPr/>
                </a:tc>
                <a:extLst>
                  <a:ext uri="{0D108BD9-81ED-4DB2-BD59-A6C34878D82A}">
                    <a16:rowId xmlns:a16="http://schemas.microsoft.com/office/drawing/2014/main" val="1637523764"/>
                  </a:ext>
                </a:extLst>
              </a:tr>
            </a:tbl>
          </a:graphicData>
        </a:graphic>
      </p:graphicFrame>
      <p:graphicFrame>
        <p:nvGraphicFramePr>
          <p:cNvPr id="5" name="Table 4"/>
          <p:cNvGraphicFramePr>
            <a:graphicFrameLocks noGrp="1"/>
          </p:cNvGraphicFramePr>
          <p:nvPr>
            <p:extLst/>
          </p:nvPr>
        </p:nvGraphicFramePr>
        <p:xfrm>
          <a:off x="274638" y="1212850"/>
          <a:ext cx="11889565" cy="2607492"/>
        </p:xfrm>
        <a:graphic>
          <a:graphicData uri="http://schemas.openxmlformats.org/drawingml/2006/table">
            <a:tbl>
              <a:tblPr firstRow="1" bandRow="1">
                <a:tableStyleId>{5C22544A-7EE6-4342-B048-85BDC9FD1C3A}</a:tableStyleId>
              </a:tblPr>
              <a:tblGrid>
                <a:gridCol w="1623372">
                  <a:extLst>
                    <a:ext uri="{9D8B030D-6E8A-4147-A177-3AD203B41FA5}">
                      <a16:colId xmlns:a16="http://schemas.microsoft.com/office/drawing/2014/main" val="879831553"/>
                    </a:ext>
                  </a:extLst>
                </a:gridCol>
                <a:gridCol w="3101027">
                  <a:extLst>
                    <a:ext uri="{9D8B030D-6E8A-4147-A177-3AD203B41FA5}">
                      <a16:colId xmlns:a16="http://schemas.microsoft.com/office/drawing/2014/main" val="2176632281"/>
                    </a:ext>
                  </a:extLst>
                </a:gridCol>
                <a:gridCol w="3352800">
                  <a:extLst>
                    <a:ext uri="{9D8B030D-6E8A-4147-A177-3AD203B41FA5}">
                      <a16:colId xmlns:a16="http://schemas.microsoft.com/office/drawing/2014/main" val="3945373278"/>
                    </a:ext>
                  </a:extLst>
                </a:gridCol>
                <a:gridCol w="3812366">
                  <a:extLst>
                    <a:ext uri="{9D8B030D-6E8A-4147-A177-3AD203B41FA5}">
                      <a16:colId xmlns:a16="http://schemas.microsoft.com/office/drawing/2014/main" val="488906719"/>
                    </a:ext>
                  </a:extLst>
                </a:gridCol>
              </a:tblGrid>
              <a:tr h="59484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200" kern="1200" spc="100" baseline="0" dirty="0">
                        <a:solidFill>
                          <a:srgbClr val="00A1E3"/>
                        </a:solidFill>
                        <a:latin typeface="+mn-lt"/>
                        <a:ea typeface="+mn-ea"/>
                        <a:cs typeface="+mn-cs"/>
                      </a:endParaRPr>
                    </a:p>
                  </a:txBody>
                  <a:tcPr marL="182880" marT="91440" anchor="ctr"/>
                </a:tc>
                <a:tc>
                  <a:txBody>
                    <a:bodyPr/>
                    <a:lstStyle/>
                    <a:p>
                      <a:r>
                        <a:rPr lang="en-US" dirty="0"/>
                        <a:t>Azure Files</a:t>
                      </a:r>
                    </a:p>
                  </a:txBody>
                  <a:tcPr/>
                </a:tc>
                <a:tc>
                  <a:txBody>
                    <a:bodyPr/>
                    <a:lstStyle/>
                    <a:p>
                      <a:r>
                        <a:rPr lang="en-US" dirty="0"/>
                        <a:t>Azure Disks</a:t>
                      </a:r>
                    </a:p>
                  </a:txBody>
                  <a:tcPr/>
                </a:tc>
                <a:tc>
                  <a:txBody>
                    <a:bodyPr/>
                    <a:lstStyle/>
                    <a:p>
                      <a:r>
                        <a:rPr lang="en-US" dirty="0"/>
                        <a:t>Azure Blobs</a:t>
                      </a:r>
                    </a:p>
                  </a:txBody>
                  <a:tcPr/>
                </a:tc>
                <a:extLst>
                  <a:ext uri="{0D108BD9-81ED-4DB2-BD59-A6C34878D82A}">
                    <a16:rowId xmlns:a16="http://schemas.microsoft.com/office/drawing/2014/main" val="4163653688"/>
                  </a:ext>
                </a:extLst>
              </a:tr>
              <a:tr h="594844">
                <a:tc>
                  <a:txBody>
                    <a:bodyPr/>
                    <a:lstStyle/>
                    <a:p>
                      <a:r>
                        <a:rPr lang="en-US" sz="1600" b="1" dirty="0"/>
                        <a:t>Scenario</a:t>
                      </a:r>
                    </a:p>
                  </a:txBody>
                  <a:tcPr/>
                </a:tc>
                <a:tc>
                  <a:txBody>
                    <a:bodyPr/>
                    <a:lstStyle/>
                    <a:p>
                      <a:r>
                        <a:rPr lang="en-US" sz="1600" b="1" dirty="0"/>
                        <a:t>Life &amp; Shift applications</a:t>
                      </a:r>
                      <a:r>
                        <a:rPr lang="en-US" sz="1600" b="1" baseline="0" dirty="0"/>
                        <a:t> which leverage native file system</a:t>
                      </a:r>
                      <a:endParaRPr lang="en-US" sz="1600" b="1" dirty="0"/>
                    </a:p>
                  </a:txBody>
                  <a:tcPr/>
                </a:tc>
                <a:tc>
                  <a:txBody>
                    <a:bodyPr/>
                    <a:lstStyle/>
                    <a:p>
                      <a:r>
                        <a:rPr lang="en-US" sz="1600" b="1" dirty="0"/>
                        <a:t>Persistent disks</a:t>
                      </a:r>
                      <a:r>
                        <a:rPr lang="en-US" sz="1600" b="1" baseline="0" dirty="0"/>
                        <a:t> to Azure Virtual Machines</a:t>
                      </a:r>
                      <a:endParaRPr lang="en-US" sz="1600" b="1" dirty="0"/>
                    </a:p>
                  </a:txBody>
                  <a:tcPr/>
                </a:tc>
                <a:tc>
                  <a:txBody>
                    <a:bodyPr/>
                    <a:lstStyle/>
                    <a:p>
                      <a:r>
                        <a:rPr lang="en-US" sz="1600" b="1" dirty="0"/>
                        <a:t>Massively scale out object storage</a:t>
                      </a:r>
                    </a:p>
                  </a:txBody>
                  <a:tcPr/>
                </a:tc>
                <a:extLst>
                  <a:ext uri="{0D108BD9-81ED-4DB2-BD59-A6C34878D82A}">
                    <a16:rowId xmlns:a16="http://schemas.microsoft.com/office/drawing/2014/main" val="944040832"/>
                  </a:ext>
                </a:extLst>
              </a:tr>
              <a:tr h="594844">
                <a:tc>
                  <a:txBody>
                    <a:bodyPr/>
                    <a:lstStyle/>
                    <a:p>
                      <a:r>
                        <a:rPr lang="en-US" sz="1600" b="1" dirty="0"/>
                        <a:t>Protocol</a:t>
                      </a:r>
                    </a:p>
                  </a:txBody>
                  <a:tcPr/>
                </a:tc>
                <a:tc>
                  <a:txBody>
                    <a:bodyPr/>
                    <a:lstStyle/>
                    <a:p>
                      <a:r>
                        <a:rPr lang="en-US" sz="1600" b="1" dirty="0"/>
                        <a:t>SMB</a:t>
                      </a:r>
                      <a:r>
                        <a:rPr lang="en-US" sz="1600" b="1" baseline="0" dirty="0"/>
                        <a:t> 2.1/3.0, REST</a:t>
                      </a:r>
                    </a:p>
                  </a:txBody>
                  <a:tcPr/>
                </a:tc>
                <a:tc>
                  <a:txBody>
                    <a:bodyPr/>
                    <a:lstStyle/>
                    <a:p>
                      <a:r>
                        <a:rPr lang="en-US" sz="1600" b="1" baseline="0" dirty="0"/>
                        <a:t>VHD, REST</a:t>
                      </a:r>
                      <a:endParaRPr lang="en-US" sz="1600" b="1" dirty="0"/>
                    </a:p>
                  </a:txBody>
                  <a:tcPr/>
                </a:tc>
                <a:tc>
                  <a:txBody>
                    <a:bodyPr/>
                    <a:lstStyle/>
                    <a:p>
                      <a:r>
                        <a:rPr lang="en-US" sz="1600" b="1" dirty="0"/>
                        <a:t>REST</a:t>
                      </a:r>
                    </a:p>
                  </a:txBody>
                  <a:tcPr/>
                </a:tc>
                <a:extLst>
                  <a:ext uri="{0D108BD9-81ED-4DB2-BD59-A6C34878D82A}">
                    <a16:rowId xmlns:a16="http://schemas.microsoft.com/office/drawing/2014/main" val="2016729691"/>
                  </a:ext>
                </a:extLst>
              </a:tr>
              <a:tr h="594844">
                <a:tc>
                  <a:txBody>
                    <a:bodyPr/>
                    <a:lstStyle/>
                    <a:p>
                      <a:r>
                        <a:rPr lang="en-US" sz="1600" b="1"/>
                        <a:t>Accessibility</a:t>
                      </a:r>
                      <a:endParaRPr lang="en-US" sz="1600" b="1" dirty="0"/>
                    </a:p>
                  </a:txBody>
                  <a:tcPr/>
                </a:tc>
                <a:tc>
                  <a:txBody>
                    <a:bodyPr/>
                    <a:lstStyle/>
                    <a:p>
                      <a:r>
                        <a:rPr lang="en-US" sz="1600" b="1" baseline="0" dirty="0"/>
                        <a:t>SMB – Worldwide (requires Port 445)</a:t>
                      </a:r>
                    </a:p>
                    <a:p>
                      <a:r>
                        <a:rPr lang="en-US" sz="1600" b="1" baseline="0" dirty="0"/>
                        <a:t>REST – Worldwide</a:t>
                      </a:r>
                    </a:p>
                  </a:txBody>
                  <a:tcPr/>
                </a:tc>
                <a:tc>
                  <a:txBody>
                    <a:bodyPr/>
                    <a:lstStyle/>
                    <a:p>
                      <a:r>
                        <a:rPr lang="en-US" sz="1600" b="1" dirty="0"/>
                        <a:t>VHD –</a:t>
                      </a:r>
                      <a:r>
                        <a:rPr lang="en-US" sz="1600" b="1" baseline="0" dirty="0"/>
                        <a:t> Azure Data Center</a:t>
                      </a:r>
                    </a:p>
                    <a:p>
                      <a:r>
                        <a:rPr lang="en-US" sz="1600" b="1" baseline="0" dirty="0"/>
                        <a:t>REST (Page Blob) – Worldwide</a:t>
                      </a:r>
                      <a:endParaRPr lang="en-US" sz="1600" b="1" dirty="0"/>
                    </a:p>
                  </a:txBody>
                  <a:tcPr/>
                </a:tc>
                <a:tc>
                  <a:txBody>
                    <a:bodyPr/>
                    <a:lstStyle/>
                    <a:p>
                      <a:r>
                        <a:rPr lang="en-US" sz="1600" b="1" dirty="0"/>
                        <a:t>REST –Worldwide</a:t>
                      </a:r>
                    </a:p>
                  </a:txBody>
                  <a:tcPr/>
                </a:tc>
                <a:extLst>
                  <a:ext uri="{0D108BD9-81ED-4DB2-BD59-A6C34878D82A}">
                    <a16:rowId xmlns:a16="http://schemas.microsoft.com/office/drawing/2014/main" val="3106786354"/>
                  </a:ext>
                </a:extLst>
              </a:tr>
            </a:tbl>
          </a:graphicData>
        </a:graphic>
      </p:graphicFrame>
    </p:spTree>
    <p:extLst>
      <p:ext uri="{BB962C8B-B14F-4D97-AF65-F5344CB8AC3E}">
        <p14:creationId xmlns:p14="http://schemas.microsoft.com/office/powerpoint/2010/main" val="1818988532"/>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Azure </a:t>
            </a:r>
            <a:r>
              <a:rPr lang="hr-HR" dirty="0" err="1"/>
              <a:t>Tables</a:t>
            </a:r>
            <a:endParaRPr lang="nl-NL" dirty="0"/>
          </a:p>
        </p:txBody>
      </p:sp>
    </p:spTree>
    <p:extLst>
      <p:ext uri="{BB962C8B-B14F-4D97-AF65-F5344CB8AC3E}">
        <p14:creationId xmlns:p14="http://schemas.microsoft.com/office/powerpoint/2010/main" val="50392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Tables</a:t>
            </a:r>
          </a:p>
        </p:txBody>
      </p:sp>
      <p:sp>
        <p:nvSpPr>
          <p:cNvPr id="3" name="Text Placeholder 2"/>
          <p:cNvSpPr>
            <a:spLocks noGrp="1"/>
          </p:cNvSpPr>
          <p:nvPr>
            <p:ph type="body" sz="quarter" idx="10"/>
          </p:nvPr>
        </p:nvSpPr>
        <p:spPr>
          <a:xfrm>
            <a:off x="274638" y="1212850"/>
            <a:ext cx="11887200" cy="3108543"/>
          </a:xfrm>
        </p:spPr>
        <p:txBody>
          <a:bodyPr/>
          <a:lstStyle/>
          <a:p>
            <a:r>
              <a:rPr lang="en-US" dirty="0"/>
              <a:t>Key/attribute high scale, auto-scaling NoSQL store</a:t>
            </a:r>
          </a:p>
          <a:p>
            <a:pPr marL="342900" lvl="1" indent="-342900">
              <a:buFont typeface="Arial" panose="020B0604020202020204" pitchFamily="34" charset="0"/>
              <a:buChar char="•"/>
            </a:pPr>
            <a:r>
              <a:rPr lang="en-US" sz="2800" dirty="0"/>
              <a:t>User, device and service metadata, structured data</a:t>
            </a:r>
          </a:p>
          <a:p>
            <a:pPr marL="342900" lvl="1" indent="-342900">
              <a:buFont typeface="Arial" panose="020B0604020202020204" pitchFamily="34" charset="0"/>
              <a:buChar char="•"/>
            </a:pPr>
            <a:r>
              <a:rPr lang="en-US" sz="2800" dirty="0"/>
              <a:t>Schema-less entities with strong consistency</a:t>
            </a:r>
          </a:p>
          <a:p>
            <a:pPr marL="342900" lvl="1" indent="-342900">
              <a:buFont typeface="Arial" panose="020B0604020202020204" pitchFamily="34" charset="0"/>
              <a:buChar char="•"/>
            </a:pPr>
            <a:r>
              <a:rPr lang="en-US" sz="2800" dirty="0"/>
              <a:t>No limits on number of table rows or table size</a:t>
            </a:r>
          </a:p>
          <a:p>
            <a:pPr marL="342900" lvl="1" indent="-342900">
              <a:buFont typeface="Arial" panose="020B0604020202020204" pitchFamily="34" charset="0"/>
              <a:buChar char="•"/>
            </a:pPr>
            <a:r>
              <a:rPr lang="en-US" sz="2800" dirty="0"/>
              <a:t>Dynamic load balancing of table regions</a:t>
            </a:r>
          </a:p>
          <a:p>
            <a:pPr marL="342900" lvl="1" indent="-342900">
              <a:buFont typeface="Arial" panose="020B0604020202020204" pitchFamily="34" charset="0"/>
              <a:buChar char="•"/>
            </a:pPr>
            <a:r>
              <a:rPr lang="en-US" sz="2800" dirty="0"/>
              <a:t>Best for Key/value lookups on partition key and row key</a:t>
            </a:r>
          </a:p>
        </p:txBody>
      </p:sp>
    </p:spTree>
    <p:extLst>
      <p:ext uri="{BB962C8B-B14F-4D97-AF65-F5344CB8AC3E}">
        <p14:creationId xmlns:p14="http://schemas.microsoft.com/office/powerpoint/2010/main" val="10321543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r-HR" dirty="0"/>
              <a:t>Azure </a:t>
            </a:r>
            <a:r>
              <a:rPr lang="hr-HR" dirty="0" err="1"/>
              <a:t>Queues</a:t>
            </a:r>
            <a:endParaRPr lang="nl-NL" dirty="0"/>
          </a:p>
        </p:txBody>
      </p:sp>
    </p:spTree>
    <p:extLst>
      <p:ext uri="{BB962C8B-B14F-4D97-AF65-F5344CB8AC3E}">
        <p14:creationId xmlns:p14="http://schemas.microsoft.com/office/powerpoint/2010/main" val="60837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74638" y="5965999"/>
            <a:ext cx="11887200" cy="960263"/>
          </a:xfrm>
        </p:spPr>
        <p:txBody>
          <a:bodyPr/>
          <a:lstStyle/>
          <a:p>
            <a:r>
              <a:rPr lang="en-US" sz="2800" dirty="0"/>
              <a:t>Strong consistency, checksums/CRC and background scrubbing to preserve data integrity</a:t>
            </a:r>
          </a:p>
        </p:txBody>
      </p:sp>
      <p:sp>
        <p:nvSpPr>
          <p:cNvPr id="10" name="Rectangle 9"/>
          <p:cNvSpPr/>
          <p:nvPr/>
        </p:nvSpPr>
        <p:spPr bwMode="auto">
          <a:xfrm>
            <a:off x="273048" y="3344862"/>
            <a:ext cx="3931920" cy="255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LRS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3 replicas, 1 region</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Protect against disk, node, rack failures</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Write is ack’d when all replicas are committed</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Superior to dual-parity RAID</a:t>
            </a:r>
          </a:p>
          <a:p>
            <a:pP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230305" y="3344862"/>
            <a:ext cx="3931920" cy="2552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RA-GRS</a:t>
            </a:r>
          </a:p>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GRS + Read access to secondary</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Separate secondary endpoint</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RPO delay to secondary can be queried</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251676" y="3344862"/>
            <a:ext cx="3931920" cy="255281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00" dirty="0">
                <a:solidFill>
                  <a:schemeClr val="bg1"/>
                </a:solidFill>
              </a:rPr>
              <a:t>GRS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6 replicas, 2 regions (3/region)</a:t>
            </a:r>
          </a:p>
          <a:p>
            <a:pPr marL="285750" indent="-285750">
              <a:buFont typeface="Arial" panose="020B0604020202020204" pitchFamily="34" charset="0"/>
              <a:buChar char="•"/>
            </a:pPr>
            <a:r>
              <a:rPr lang="en-US" dirty="0">
                <a:solidFill>
                  <a:schemeClr val="bg1"/>
                </a:solidFill>
              </a:rPr>
              <a:t>Protects against major regional disasters</a:t>
            </a:r>
          </a:p>
          <a:p>
            <a:pPr marL="285750" indent="-285750">
              <a:buFont typeface="Arial" panose="020B0604020202020204" pitchFamily="34" charset="0"/>
              <a:buChar char="•"/>
            </a:pPr>
            <a:r>
              <a:rPr lang="en-US" dirty="0">
                <a:solidFill>
                  <a:schemeClr val="bg1"/>
                </a:solidFill>
              </a:rPr>
              <a:t>Asynchronous to secondary</a:t>
            </a:r>
          </a:p>
          <a:p>
            <a:pPr marL="285750" indent="-285750">
              <a:buFont typeface="Arial" panose="020B0604020202020204" pitchFamily="34" charset="0"/>
              <a:buChar char="•"/>
            </a:pPr>
            <a:endParaRPr lang="en-US" dirty="0">
              <a:solidFill>
                <a:schemeClr val="bg1"/>
              </a:solidFill>
            </a:endParaRPr>
          </a:p>
          <a:p>
            <a:pPr>
              <a:lnSpc>
                <a:spcPct val="90000"/>
              </a:lnSpc>
              <a:spcAft>
                <a:spcPts val="600"/>
              </a:spcAft>
            </a:pPr>
            <a:endParaRPr lang="en-US" dirty="0">
              <a:solidFill>
                <a:schemeClr val="bg1"/>
              </a:solidFill>
            </a:endParaRPr>
          </a:p>
          <a:p>
            <a:pPr>
              <a:lnSpc>
                <a:spcPct val="90000"/>
              </a:lnSpc>
              <a:spcAft>
                <a:spcPts val="600"/>
              </a:spcAft>
            </a:pPr>
            <a:endParaRPr lang="en-US" dirty="0">
              <a:solidFill>
                <a:schemeClr val="bg1"/>
              </a:solidFill>
            </a:endParaRPr>
          </a:p>
        </p:txBody>
      </p:sp>
      <p:grpSp>
        <p:nvGrpSpPr>
          <p:cNvPr id="8" name="Group 7"/>
          <p:cNvGrpSpPr/>
          <p:nvPr/>
        </p:nvGrpSpPr>
        <p:grpSpPr>
          <a:xfrm>
            <a:off x="1705608" y="1363662"/>
            <a:ext cx="1066800" cy="1682433"/>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545111" y="1363662"/>
            <a:ext cx="3345050" cy="2057400"/>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Typically &gt;300mi</a:t>
              </a:r>
            </a:p>
          </p:txBody>
        </p:sp>
        <p:sp>
          <p:nvSpPr>
            <p:cNvPr id="130" name="TextBox 129"/>
            <p:cNvSpPr txBox="1"/>
            <p:nvPr/>
          </p:nvSpPr>
          <p:spPr>
            <a:xfrm>
              <a:off x="5813691" y="2583749"/>
              <a:ext cx="76527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Async</a:t>
              </a:r>
            </a:p>
          </p:txBody>
        </p:sp>
        <p:sp>
          <p:nvSpPr>
            <p:cNvPr id="131" name="TextBox 130"/>
            <p:cNvSpPr txBox="1"/>
            <p:nvPr/>
          </p:nvSpPr>
          <p:spPr>
            <a:xfrm>
              <a:off x="4656600" y="2959397"/>
              <a:ext cx="89005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a:t>
              </a:r>
            </a:p>
          </p:txBody>
        </p:sp>
        <p:sp>
          <p:nvSpPr>
            <p:cNvPr id="132" name="TextBox 131"/>
            <p:cNvSpPr txBox="1"/>
            <p:nvPr/>
          </p:nvSpPr>
          <p:spPr>
            <a:xfrm>
              <a:off x="6809352" y="2959397"/>
              <a:ext cx="108080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Secondary</a:t>
              </a:r>
            </a:p>
          </p:txBody>
        </p:sp>
      </p:grpSp>
      <p:grpSp>
        <p:nvGrpSpPr>
          <p:cNvPr id="7" name="Group 6"/>
          <p:cNvGrpSpPr/>
          <p:nvPr/>
        </p:nvGrpSpPr>
        <p:grpSpPr>
          <a:xfrm>
            <a:off x="8523740" y="1363662"/>
            <a:ext cx="3345050" cy="2057400"/>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Typically &gt;300mi</a:t>
              </a:r>
            </a:p>
          </p:txBody>
        </p:sp>
        <p:sp>
          <p:nvSpPr>
            <p:cNvPr id="145" name="TextBox 144"/>
            <p:cNvSpPr txBox="1"/>
            <p:nvPr/>
          </p:nvSpPr>
          <p:spPr>
            <a:xfrm>
              <a:off x="9792320" y="2583749"/>
              <a:ext cx="76527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Async</a:t>
              </a:r>
            </a:p>
          </p:txBody>
        </p:sp>
        <p:sp>
          <p:nvSpPr>
            <p:cNvPr id="146" name="TextBox 145"/>
            <p:cNvSpPr txBox="1"/>
            <p:nvPr/>
          </p:nvSpPr>
          <p:spPr>
            <a:xfrm>
              <a:off x="8635229" y="2959397"/>
              <a:ext cx="89005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a:t>
              </a:r>
            </a:p>
          </p:txBody>
        </p:sp>
        <p:sp>
          <p:nvSpPr>
            <p:cNvPr id="147" name="TextBox 146"/>
            <p:cNvSpPr txBox="1"/>
            <p:nvPr/>
          </p:nvSpPr>
          <p:spPr>
            <a:xfrm>
              <a:off x="10787981" y="2959397"/>
              <a:ext cx="108080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569162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Queues</a:t>
            </a:r>
          </a:p>
        </p:txBody>
      </p:sp>
      <p:sp>
        <p:nvSpPr>
          <p:cNvPr id="3" name="Text Placeholder 2"/>
          <p:cNvSpPr>
            <a:spLocks noGrp="1"/>
          </p:cNvSpPr>
          <p:nvPr>
            <p:ph type="body" sz="quarter" idx="10"/>
          </p:nvPr>
        </p:nvSpPr>
        <p:spPr>
          <a:xfrm>
            <a:off x="274638" y="1212850"/>
            <a:ext cx="11887200" cy="4875181"/>
          </a:xfrm>
        </p:spPr>
        <p:txBody>
          <a:bodyPr/>
          <a:lstStyle/>
          <a:p>
            <a:r>
              <a:rPr lang="en-US" sz="3200" dirty="0"/>
              <a:t>Reliable queueing/messaging system at scale for asynchronous communication between application components</a:t>
            </a:r>
            <a:endParaRPr lang="en-US" sz="2400" dirty="0"/>
          </a:p>
          <a:p>
            <a:endParaRPr lang="en-US" sz="2400" dirty="0"/>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Decouple components and scale them independently</a:t>
            </a:r>
          </a:p>
          <a:p>
            <a:pPr marL="342900" lvl="1" indent="-342900">
              <a:buFont typeface="Arial" panose="020B0604020202020204" pitchFamily="34" charset="0"/>
              <a:buChar char="•"/>
            </a:pPr>
            <a:r>
              <a:rPr lang="en-US" sz="2400" dirty="0"/>
              <a:t>Scheduling of asynchronous tasks</a:t>
            </a:r>
          </a:p>
          <a:p>
            <a:pPr marL="342900" lvl="1" indent="-342900">
              <a:buFont typeface="Arial" panose="020B0604020202020204" pitchFamily="34" charset="0"/>
              <a:buChar char="•"/>
            </a:pPr>
            <a:r>
              <a:rPr lang="en-US" sz="2400" dirty="0"/>
              <a:t>Building processes/work flows</a:t>
            </a:r>
          </a:p>
          <a:p>
            <a:pPr marL="342900" lvl="1" indent="-342900">
              <a:buFont typeface="Arial" panose="020B0604020202020204" pitchFamily="34" charset="0"/>
              <a:buChar char="•"/>
            </a:pPr>
            <a:r>
              <a:rPr lang="en-US" sz="2400" dirty="0"/>
              <a:t>No limits on number of queues or messages</a:t>
            </a:r>
          </a:p>
          <a:p>
            <a:pPr marL="285750" lvl="1" indent="-285750">
              <a:buFont typeface="Arial" panose="020B0604020202020204" pitchFamily="34" charset="0"/>
              <a:buChar char="•"/>
            </a:pPr>
            <a:r>
              <a:rPr lang="en-US" sz="1800" dirty="0"/>
              <a:t>A storage account can contain any number of queues. A queue can contain any number of messages, up to the capacity limit of the storage account. Individual messages may be up to 64 KB in size.</a:t>
            </a:r>
          </a:p>
          <a:p>
            <a:pPr marL="342900" lvl="1" indent="-342900">
              <a:buFont typeface="Arial" panose="020B0604020202020204" pitchFamily="34" charset="0"/>
              <a:buChar char="•"/>
            </a:pPr>
            <a:r>
              <a:rPr lang="en-US" sz="2400" dirty="0"/>
              <a:t>Up to 2K messages/per queue/per second</a:t>
            </a:r>
          </a:p>
          <a:p>
            <a:pPr marL="342900" lvl="1" indent="-342900">
              <a:buFont typeface="Arial" panose="020B0604020202020204" pitchFamily="34" charset="0"/>
              <a:buChar char="•"/>
            </a:pPr>
            <a:r>
              <a:rPr lang="en-US" sz="2400" dirty="0"/>
              <a:t>Message visibility timeout to protect from component issues</a:t>
            </a:r>
          </a:p>
          <a:p>
            <a:pPr marL="342900" lvl="1" indent="-342900">
              <a:buFont typeface="Arial" panose="020B0604020202020204" pitchFamily="34" charset="0"/>
              <a:buChar char="•"/>
            </a:pPr>
            <a:r>
              <a:rPr lang="en-US" sz="2400" dirty="0"/>
              <a:t>UpdateMessage to checkpoint progress part way through</a:t>
            </a:r>
          </a:p>
        </p:txBody>
      </p:sp>
    </p:spTree>
    <p:extLst>
      <p:ext uri="{BB962C8B-B14F-4D97-AF65-F5344CB8AC3E}">
        <p14:creationId xmlns:p14="http://schemas.microsoft.com/office/powerpoint/2010/main" val="13439245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Overview</a:t>
            </a:r>
            <a:endParaRPr lang="nl-NL" dirty="0"/>
          </a:p>
        </p:txBody>
      </p:sp>
    </p:spTree>
    <p:extLst>
      <p:ext uri="{BB962C8B-B14F-4D97-AF65-F5344CB8AC3E}">
        <p14:creationId xmlns:p14="http://schemas.microsoft.com/office/powerpoint/2010/main" val="1239022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Outline</a:t>
            </a:r>
            <a:endParaRPr lang="nl-NL" dirty="0"/>
          </a:p>
        </p:txBody>
      </p:sp>
      <p:sp>
        <p:nvSpPr>
          <p:cNvPr id="3" name="Text Placeholder 2"/>
          <p:cNvSpPr txBox="1">
            <a:spLocks/>
          </p:cNvSpPr>
          <p:nvPr/>
        </p:nvSpPr>
        <p:spPr>
          <a:xfrm>
            <a:off x="269239" y="1189177"/>
            <a:ext cx="11653523" cy="448738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hr-HR" dirty="0" err="1"/>
              <a:t>Working</a:t>
            </a:r>
            <a:r>
              <a:rPr lang="hr-HR" dirty="0"/>
              <a:t> </a:t>
            </a:r>
            <a:r>
              <a:rPr lang="hr-HR" dirty="0" err="1"/>
              <a:t>with</a:t>
            </a:r>
            <a:r>
              <a:rPr lang="hr-HR" dirty="0"/>
              <a:t> </a:t>
            </a:r>
            <a:r>
              <a:rPr lang="hr-HR" dirty="0" err="1"/>
              <a:t>storage</a:t>
            </a:r>
            <a:r>
              <a:rPr lang="hr-HR" dirty="0"/>
              <a:t> </a:t>
            </a:r>
            <a:r>
              <a:rPr lang="hr-HR" dirty="0" err="1"/>
              <a:t>accounts</a:t>
            </a:r>
            <a:endParaRPr lang="en-US" dirty="0"/>
          </a:p>
          <a:p>
            <a:pPr lvl="0"/>
            <a:r>
              <a:rPr lang="hr-HR" dirty="0" err="1"/>
              <a:t>Using</a:t>
            </a:r>
            <a:r>
              <a:rPr lang="hr-HR" dirty="0"/>
              <a:t> </a:t>
            </a:r>
            <a:r>
              <a:rPr lang="en-US" dirty="0"/>
              <a:t>Storage Explorer</a:t>
            </a:r>
          </a:p>
          <a:p>
            <a:pPr lvl="0"/>
            <a:r>
              <a:rPr lang="hr-HR" dirty="0" err="1"/>
              <a:t>Using</a:t>
            </a:r>
            <a:r>
              <a:rPr lang="en-US" dirty="0"/>
              <a:t> SAS token</a:t>
            </a:r>
            <a:r>
              <a:rPr lang="hr-HR" dirty="0"/>
              <a:t>s</a:t>
            </a:r>
          </a:p>
          <a:p>
            <a:pPr lvl="0"/>
            <a:r>
              <a:rPr lang="hr-HR" dirty="0" err="1"/>
              <a:t>Using</a:t>
            </a:r>
            <a:r>
              <a:rPr lang="hr-HR" dirty="0"/>
              <a:t> Azure </a:t>
            </a:r>
            <a:r>
              <a:rPr lang="hr-HR" dirty="0" err="1"/>
              <a:t>Files</a:t>
            </a:r>
            <a:endParaRPr lang="en-US" sz="2800" dirty="0"/>
          </a:p>
          <a:p>
            <a:pPr marL="0" indent="0">
              <a:buNone/>
            </a:pPr>
            <a:endParaRPr lang="en-US" sz="2800" dirty="0">
              <a:solidFill>
                <a:schemeClr val="tx1"/>
              </a:solidFill>
            </a:endParaRPr>
          </a:p>
        </p:txBody>
      </p:sp>
    </p:spTree>
    <p:extLst>
      <p:ext uri="{BB962C8B-B14F-4D97-AF65-F5344CB8AC3E}">
        <p14:creationId xmlns:p14="http://schemas.microsoft.com/office/powerpoint/2010/main" val="29954626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sz="quarter" idx="10"/>
          </p:nvPr>
        </p:nvSpPr>
        <p:spPr>
          <a:xfrm>
            <a:off x="275481" y="1213175"/>
            <a:ext cx="11885514" cy="4185761"/>
          </a:xfrm>
        </p:spPr>
        <p:txBody>
          <a:bodyPr/>
          <a:lstStyle/>
          <a:p>
            <a:pPr marL="457024" indent="-457024" defTabSz="932154">
              <a:lnSpc>
                <a:spcPct val="200000"/>
              </a:lnSpc>
              <a:buFont typeface="Wingdings" panose="05000000000000000000" pitchFamily="2" charset="2"/>
              <a:buChar char="ü"/>
            </a:pPr>
            <a:r>
              <a:rPr lang="en-IN" sz="2000" dirty="0">
                <a:solidFill>
                  <a:schemeClr val="tx1"/>
                </a:solidFill>
                <a:latin typeface="+mn-lt"/>
              </a:rPr>
              <a:t>Azure </a:t>
            </a:r>
            <a:r>
              <a:rPr lang="hr-HR" sz="2000" dirty="0" err="1">
                <a:solidFill>
                  <a:schemeClr val="tx1"/>
                </a:solidFill>
                <a:latin typeface="+mn-lt"/>
              </a:rPr>
              <a:t>Storage</a:t>
            </a:r>
            <a:r>
              <a:rPr lang="en-IN" sz="2000" dirty="0">
                <a:solidFill>
                  <a:schemeClr val="tx1"/>
                </a:solidFill>
                <a:latin typeface="+mn-lt"/>
              </a:rPr>
              <a:t> landing page: </a:t>
            </a:r>
            <a:r>
              <a:rPr lang="en-IN" sz="2000" dirty="0">
                <a:solidFill>
                  <a:schemeClr val="tx1"/>
                </a:solidFill>
                <a:latin typeface="+mn-lt"/>
                <a:hlinkClick r:id="rId2"/>
              </a:rPr>
              <a:t>https://azure.microsoft.com/en-us/services/storage/</a:t>
            </a:r>
            <a:endParaRPr lang="hr-HR"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rPr>
              <a:t>Azure </a:t>
            </a:r>
            <a:r>
              <a:rPr lang="hr-HR" sz="2000" dirty="0" err="1">
                <a:solidFill>
                  <a:schemeClr val="tx1"/>
                </a:solidFill>
                <a:latin typeface="+mn-lt"/>
              </a:rPr>
              <a:t>Storage</a:t>
            </a:r>
            <a:r>
              <a:rPr lang="en-IN" sz="2000" dirty="0">
                <a:solidFill>
                  <a:schemeClr val="tx1"/>
                </a:solidFill>
                <a:latin typeface="+mn-lt"/>
              </a:rPr>
              <a:t> documentation</a:t>
            </a:r>
            <a:r>
              <a:rPr lang="hr-HR" sz="2000" dirty="0">
                <a:solidFill>
                  <a:schemeClr val="tx1"/>
                </a:solidFill>
                <a:latin typeface="+mn-lt"/>
              </a:rPr>
              <a:t>:</a:t>
            </a:r>
            <a:r>
              <a:rPr lang="en-IN" sz="2000" dirty="0">
                <a:solidFill>
                  <a:schemeClr val="tx1"/>
                </a:solidFill>
                <a:latin typeface="+mn-lt"/>
              </a:rPr>
              <a:t> </a:t>
            </a:r>
            <a:r>
              <a:rPr lang="en-IN" sz="2000" dirty="0">
                <a:solidFill>
                  <a:schemeClr val="tx1"/>
                </a:solidFill>
                <a:latin typeface="+mn-lt"/>
                <a:hlinkClick r:id="rId3"/>
              </a:rPr>
              <a:t>https://docs.microsoft.com/en-us/azure/storage/</a:t>
            </a:r>
            <a:endParaRPr lang="hr-HR" sz="2000" dirty="0">
              <a:solidFill>
                <a:schemeClr val="tx1"/>
              </a:solidFill>
              <a:latin typeface="+mn-lt"/>
            </a:endParaRPr>
          </a:p>
          <a:p>
            <a:pPr marL="457024" indent="-457024" defTabSz="932154">
              <a:lnSpc>
                <a:spcPct val="200000"/>
              </a:lnSpc>
              <a:buFont typeface="Wingdings" panose="05000000000000000000" pitchFamily="2" charset="2"/>
              <a:buChar char="ü"/>
            </a:pPr>
            <a:r>
              <a:rPr lang="hr-HR" sz="2000" dirty="0">
                <a:solidFill>
                  <a:schemeClr val="tx1"/>
                </a:solidFill>
                <a:latin typeface="+mn-lt"/>
              </a:rPr>
              <a:t>Azure </a:t>
            </a:r>
            <a:r>
              <a:rPr lang="hr-HR" sz="2000" dirty="0" err="1">
                <a:solidFill>
                  <a:schemeClr val="tx1"/>
                </a:solidFill>
                <a:latin typeface="+mn-lt"/>
              </a:rPr>
              <a:t>Storage</a:t>
            </a:r>
            <a:r>
              <a:rPr lang="hr-HR" sz="2000" dirty="0">
                <a:solidFill>
                  <a:schemeClr val="tx1"/>
                </a:solidFill>
                <a:latin typeface="+mn-lt"/>
              </a:rPr>
              <a:t> Explorer: </a:t>
            </a:r>
            <a:r>
              <a:rPr lang="hr-HR" sz="2000" dirty="0">
                <a:solidFill>
                  <a:schemeClr val="tx1"/>
                </a:solidFill>
                <a:latin typeface="+mn-lt"/>
                <a:hlinkClick r:id="rId4"/>
              </a:rPr>
              <a:t>http://storageexplorer.com/</a:t>
            </a:r>
            <a:endParaRPr lang="en-US" sz="2000" dirty="0">
              <a:solidFill>
                <a:schemeClr val="tx1"/>
              </a:solidFill>
              <a:latin typeface="+mn-lt"/>
            </a:endParaRPr>
          </a:p>
          <a:p>
            <a:pPr marL="457024" indent="-457024" defTabSz="932154">
              <a:lnSpc>
                <a:spcPct val="200000"/>
              </a:lnSpc>
              <a:buFont typeface="Wingdings" panose="05000000000000000000" pitchFamily="2" charset="2"/>
              <a:buChar char="ü"/>
            </a:pPr>
            <a:r>
              <a:rPr lang="en-IN" sz="2000" dirty="0">
                <a:solidFill>
                  <a:schemeClr val="tx1"/>
                </a:solidFill>
                <a:latin typeface="+mn-lt"/>
              </a:rPr>
              <a:t>Azure </a:t>
            </a:r>
            <a:r>
              <a:rPr lang="hr-HR" sz="2000" dirty="0" err="1">
                <a:solidFill>
                  <a:schemeClr val="tx1"/>
                </a:solidFill>
                <a:latin typeface="+mn-lt"/>
              </a:rPr>
              <a:t>Storage</a:t>
            </a:r>
            <a:r>
              <a:rPr lang="en-IN" sz="2000" dirty="0">
                <a:solidFill>
                  <a:schemeClr val="tx1"/>
                </a:solidFill>
                <a:latin typeface="+mn-lt"/>
              </a:rPr>
              <a:t> </a:t>
            </a:r>
            <a:r>
              <a:rPr lang="hr-HR" sz="2000" dirty="0">
                <a:solidFill>
                  <a:schemeClr val="tx1"/>
                </a:solidFill>
                <a:latin typeface="+mn-lt"/>
              </a:rPr>
              <a:t>Blog</a:t>
            </a:r>
            <a:r>
              <a:rPr lang="en-IN" sz="2000" dirty="0">
                <a:solidFill>
                  <a:schemeClr val="tx1"/>
                </a:solidFill>
                <a:latin typeface="+mn-lt"/>
              </a:rPr>
              <a:t>: </a:t>
            </a:r>
            <a:r>
              <a:rPr lang="en-IN" sz="2000" dirty="0">
                <a:solidFill>
                  <a:schemeClr val="tx1"/>
                </a:solidFill>
                <a:latin typeface="+mn-lt"/>
                <a:hlinkClick r:id="rId5"/>
              </a:rPr>
              <a:t>https://blogs.msdn.microsoft.com/windowsazurestorage/</a:t>
            </a:r>
            <a:endParaRPr lang="hr-HR" sz="2000" dirty="0">
              <a:solidFill>
                <a:schemeClr val="tx1"/>
              </a:solidFill>
              <a:latin typeface="+mn-lt"/>
            </a:endParaRPr>
          </a:p>
          <a:p>
            <a:pPr marL="457024" indent="-457024" defTabSz="932154">
              <a:lnSpc>
                <a:spcPct val="200000"/>
              </a:lnSpc>
              <a:buFont typeface="Wingdings" panose="05000000000000000000" pitchFamily="2" charset="2"/>
              <a:buChar char="ü"/>
            </a:pPr>
            <a:r>
              <a:rPr lang="hr-HR" sz="2000" dirty="0">
                <a:solidFill>
                  <a:schemeClr val="tx1"/>
                </a:solidFill>
                <a:latin typeface="+mn-lt"/>
              </a:rPr>
              <a:t>Azure </a:t>
            </a:r>
            <a:r>
              <a:rPr lang="hr-HR" sz="2000" dirty="0" err="1">
                <a:solidFill>
                  <a:schemeClr val="tx1"/>
                </a:solidFill>
                <a:latin typeface="+mn-lt"/>
              </a:rPr>
              <a:t>storage</a:t>
            </a:r>
            <a:r>
              <a:rPr lang="hr-HR" sz="2000" dirty="0">
                <a:solidFill>
                  <a:schemeClr val="tx1"/>
                </a:solidFill>
                <a:latin typeface="+mn-lt"/>
              </a:rPr>
              <a:t> </a:t>
            </a:r>
            <a:r>
              <a:rPr lang="hr-HR" sz="2000" dirty="0" err="1">
                <a:solidFill>
                  <a:schemeClr val="tx1"/>
                </a:solidFill>
                <a:latin typeface="+mn-lt"/>
              </a:rPr>
              <a:t>videos</a:t>
            </a:r>
            <a:r>
              <a:rPr lang="hr-HR" sz="2000" dirty="0">
                <a:solidFill>
                  <a:schemeClr val="tx1"/>
                </a:solidFill>
                <a:latin typeface="+mn-lt"/>
              </a:rPr>
              <a:t>: </a:t>
            </a:r>
            <a:r>
              <a:rPr lang="hr-HR" sz="2000" dirty="0">
                <a:solidFill>
                  <a:schemeClr val="tx1"/>
                </a:solidFill>
                <a:latin typeface="+mn-lt"/>
                <a:hlinkClick r:id="rId6"/>
              </a:rPr>
              <a:t>https://azure.microsoft.com/en-us/resources/videos/index/?services=storage</a:t>
            </a:r>
            <a:endParaRPr lang="hr-HR" sz="2000" dirty="0">
              <a:solidFill>
                <a:schemeClr val="tx1"/>
              </a:solidFill>
              <a:latin typeface="+mn-lt"/>
            </a:endParaRPr>
          </a:p>
          <a:p>
            <a:pPr marL="457024" indent="-457024" defTabSz="932154">
              <a:lnSpc>
                <a:spcPct val="200000"/>
              </a:lnSpc>
              <a:buFont typeface="Wingdings" panose="05000000000000000000" pitchFamily="2" charset="2"/>
              <a:buChar char="ü"/>
            </a:pPr>
            <a:r>
              <a:rPr lang="hr-HR" sz="2000" dirty="0">
                <a:solidFill>
                  <a:schemeClr val="tx1"/>
                </a:solidFill>
                <a:latin typeface="+mn-lt"/>
              </a:rPr>
              <a:t> </a:t>
            </a:r>
          </a:p>
        </p:txBody>
      </p:sp>
    </p:spTree>
    <p:extLst>
      <p:ext uri="{BB962C8B-B14F-4D97-AF65-F5344CB8AC3E}">
        <p14:creationId xmlns:p14="http://schemas.microsoft.com/office/powerpoint/2010/main" val="643793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Locally redundant storage</a:t>
            </a:r>
            <a:br>
              <a:rPr lang="en-US" b="1" dirty="0"/>
            </a:br>
            <a:endParaRPr lang="en-US" dirty="0"/>
          </a:p>
        </p:txBody>
      </p:sp>
      <p:sp>
        <p:nvSpPr>
          <p:cNvPr id="3" name="Text Placeholder 2"/>
          <p:cNvSpPr>
            <a:spLocks noGrp="1"/>
          </p:cNvSpPr>
          <p:nvPr>
            <p:ph type="body" sz="quarter" idx="10"/>
          </p:nvPr>
        </p:nvSpPr>
        <p:spPr>
          <a:xfrm>
            <a:off x="274638" y="1212850"/>
            <a:ext cx="11887200" cy="3877985"/>
          </a:xfrm>
        </p:spPr>
        <p:txBody>
          <a:bodyPr/>
          <a:lstStyle/>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Replicates your data three times within a storage scale unit</a:t>
            </a:r>
            <a:r>
              <a:rPr lang="hr-HR" sz="2400" dirty="0">
                <a:gradFill>
                  <a:gsLst>
                    <a:gs pos="1250">
                      <a:srgbClr val="505050"/>
                    </a:gs>
                    <a:gs pos="100000">
                      <a:srgbClr val="505050"/>
                    </a:gs>
                  </a:gsLst>
                  <a:lin ang="5400000" scaled="0"/>
                </a:gradFill>
                <a:latin typeface="+mn-lt"/>
              </a:rPr>
              <a:t> (</a:t>
            </a:r>
            <a:r>
              <a:rPr lang="en-US" sz="2400" dirty="0">
                <a:gradFill>
                  <a:gsLst>
                    <a:gs pos="1250">
                      <a:srgbClr val="505050"/>
                    </a:gs>
                    <a:gs pos="100000">
                      <a:srgbClr val="505050"/>
                    </a:gs>
                  </a:gsLst>
                  <a:lin ang="5400000" scaled="0"/>
                </a:gradFill>
                <a:latin typeface="+mn-lt"/>
              </a:rPr>
              <a:t>collection of racks of storage nodes</a:t>
            </a:r>
            <a:r>
              <a:rPr lang="hr-HR" sz="2400" dirty="0">
                <a:gradFill>
                  <a:gsLst>
                    <a:gs pos="1250">
                      <a:srgbClr val="505050"/>
                    </a:gs>
                    <a:gs pos="100000">
                      <a:srgbClr val="505050"/>
                    </a:gs>
                  </a:gsLst>
                  <a:lin ang="5400000" scaled="0"/>
                </a:gradFill>
                <a:latin typeface="+mn-lt"/>
              </a:rPr>
              <a:t>) </a:t>
            </a:r>
            <a:r>
              <a:rPr lang="hr-HR" sz="2400" dirty="0" err="1">
                <a:gradFill>
                  <a:gsLst>
                    <a:gs pos="1250">
                      <a:srgbClr val="505050"/>
                    </a:gs>
                    <a:gs pos="100000">
                      <a:srgbClr val="505050"/>
                    </a:gs>
                  </a:gsLst>
                  <a:lin ang="5400000" scaled="0"/>
                </a:gradFill>
                <a:latin typeface="+mn-lt"/>
              </a:rPr>
              <a:t>in</a:t>
            </a:r>
            <a:r>
              <a:rPr lang="hr-HR" sz="2400" dirty="0">
                <a:gradFill>
                  <a:gsLst>
                    <a:gs pos="1250">
                      <a:srgbClr val="505050"/>
                    </a:gs>
                    <a:gs pos="100000">
                      <a:srgbClr val="505050"/>
                    </a:gs>
                  </a:gsLst>
                  <a:lin ang="5400000" scaled="0"/>
                </a:gradFill>
                <a:latin typeface="+mn-lt"/>
              </a:rPr>
              <a:t> </a:t>
            </a:r>
            <a:r>
              <a:rPr lang="hr-HR" sz="2400" dirty="0" err="1">
                <a:gradFill>
                  <a:gsLst>
                    <a:gs pos="1250">
                      <a:srgbClr val="505050"/>
                    </a:gs>
                    <a:gs pos="100000">
                      <a:srgbClr val="505050"/>
                    </a:gs>
                  </a:gsLst>
                  <a:lin ang="5400000" scaled="0"/>
                </a:gradFill>
                <a:latin typeface="+mn-lt"/>
              </a:rPr>
              <a:t>the</a:t>
            </a:r>
            <a:r>
              <a:rPr lang="hr-HR" sz="2400" dirty="0">
                <a:gradFill>
                  <a:gsLst>
                    <a:gs pos="1250">
                      <a:srgbClr val="505050"/>
                    </a:gs>
                    <a:gs pos="100000">
                      <a:srgbClr val="505050"/>
                    </a:gs>
                  </a:gsLst>
                  <a:lin ang="5400000" scaled="0"/>
                </a:gradFill>
                <a:latin typeface="+mn-lt"/>
              </a:rPr>
              <a:t> same </a:t>
            </a:r>
            <a:r>
              <a:rPr lang="hr-HR" sz="2400" dirty="0" err="1">
                <a:gradFill>
                  <a:gsLst>
                    <a:gs pos="1250">
                      <a:srgbClr val="505050"/>
                    </a:gs>
                    <a:gs pos="100000">
                      <a:srgbClr val="505050"/>
                    </a:gs>
                  </a:gsLst>
                  <a:lin ang="5400000" scaled="0"/>
                </a:gradFill>
                <a:latin typeface="+mn-lt"/>
              </a:rPr>
              <a:t>region</a:t>
            </a:r>
            <a:r>
              <a:rPr lang="en-US" sz="2400" dirty="0">
                <a:gradFill>
                  <a:gsLst>
                    <a:gs pos="1250">
                      <a:srgbClr val="505050"/>
                    </a:gs>
                    <a:gs pos="100000">
                      <a:srgbClr val="505050"/>
                    </a:gs>
                  </a:gsLst>
                  <a:lin ang="5400000" scaled="0"/>
                </a:gradFill>
                <a:latin typeface="+mn-lt"/>
              </a:rPr>
              <a:t>.</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A write request returns successfully only once it has been written to all three replicas</a:t>
            </a:r>
          </a:p>
          <a:p>
            <a:pPr marL="342900" indent="-342900">
              <a:buFont typeface="Arial" panose="020B0604020202020204" pitchFamily="34" charset="0"/>
              <a:buChar char="•"/>
            </a:pPr>
            <a:r>
              <a:rPr lang="hr-HR" sz="2400" dirty="0">
                <a:gradFill>
                  <a:gsLst>
                    <a:gs pos="1250">
                      <a:srgbClr val="505050"/>
                    </a:gs>
                    <a:gs pos="100000">
                      <a:srgbClr val="505050"/>
                    </a:gs>
                  </a:gsLst>
                  <a:lin ang="5400000" scaled="0"/>
                </a:gradFill>
                <a:latin typeface="+mn-lt"/>
              </a:rPr>
              <a:t>F</a:t>
            </a:r>
            <a:r>
              <a:rPr lang="en-US" sz="2400" dirty="0" err="1">
                <a:gradFill>
                  <a:gsLst>
                    <a:gs pos="1250">
                      <a:srgbClr val="505050"/>
                    </a:gs>
                    <a:gs pos="100000">
                      <a:srgbClr val="505050"/>
                    </a:gs>
                  </a:gsLst>
                  <a:lin ang="5400000" scaled="0"/>
                </a:gradFill>
                <a:latin typeface="+mn-lt"/>
              </a:rPr>
              <a:t>ault</a:t>
            </a:r>
            <a:r>
              <a:rPr lang="en-US" sz="2400" dirty="0">
                <a:gradFill>
                  <a:gsLst>
                    <a:gs pos="1250">
                      <a:srgbClr val="505050"/>
                    </a:gs>
                    <a:gs pos="100000">
                      <a:srgbClr val="505050"/>
                    </a:gs>
                  </a:gsLst>
                  <a:lin ang="5400000" scaled="0"/>
                </a:gradFill>
                <a:latin typeface="+mn-lt"/>
              </a:rPr>
              <a:t> domain (FD) is a group of nodes that represent a physical unit of failure and can be considered as nodes belonging to the same physical rack. </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hr-HR" sz="2400" dirty="0">
                <a:gradFill>
                  <a:gsLst>
                    <a:gs pos="1250">
                      <a:srgbClr val="505050"/>
                    </a:gs>
                    <a:gs pos="100000">
                      <a:srgbClr val="505050"/>
                    </a:gs>
                  </a:gsLst>
                  <a:lin ang="5400000" scaled="0"/>
                </a:gradFill>
                <a:latin typeface="+mn-lt"/>
              </a:rPr>
              <a:t>U</a:t>
            </a:r>
            <a:r>
              <a:rPr lang="en-US" sz="2400" dirty="0" err="1">
                <a:gradFill>
                  <a:gsLst>
                    <a:gs pos="1250">
                      <a:srgbClr val="505050"/>
                    </a:gs>
                    <a:gs pos="100000">
                      <a:srgbClr val="505050"/>
                    </a:gs>
                  </a:gsLst>
                  <a:lin ang="5400000" scaled="0"/>
                </a:gradFill>
                <a:latin typeface="+mn-lt"/>
              </a:rPr>
              <a:t>pgrade</a:t>
            </a:r>
            <a:r>
              <a:rPr lang="en-US" sz="2400" dirty="0">
                <a:gradFill>
                  <a:gsLst>
                    <a:gs pos="1250">
                      <a:srgbClr val="505050"/>
                    </a:gs>
                    <a:gs pos="100000">
                      <a:srgbClr val="505050"/>
                    </a:gs>
                  </a:gsLst>
                  <a:lin ang="5400000" scaled="0"/>
                </a:gradFill>
                <a:latin typeface="+mn-lt"/>
              </a:rPr>
              <a:t> domain (UD) is a group of nodes that are upgraded together during the process of a service upgrade (rollout). </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hr-HR" sz="2400" dirty="0">
                <a:gradFill>
                  <a:gsLst>
                    <a:gs pos="1250">
                      <a:srgbClr val="505050"/>
                    </a:gs>
                    <a:gs pos="100000">
                      <a:srgbClr val="505050"/>
                    </a:gs>
                  </a:gsLst>
                  <a:lin ang="5400000" scaled="0"/>
                </a:gradFill>
                <a:latin typeface="+mn-lt"/>
              </a:rPr>
              <a:t>R</a:t>
            </a:r>
            <a:r>
              <a:rPr lang="en-US" sz="2400" dirty="0" err="1">
                <a:gradFill>
                  <a:gsLst>
                    <a:gs pos="1250">
                      <a:srgbClr val="505050"/>
                    </a:gs>
                    <a:gs pos="100000">
                      <a:srgbClr val="505050"/>
                    </a:gs>
                  </a:gsLst>
                  <a:lin ang="5400000" scaled="0"/>
                </a:gradFill>
                <a:latin typeface="+mn-lt"/>
              </a:rPr>
              <a:t>eplicas</a:t>
            </a:r>
            <a:r>
              <a:rPr lang="en-US" sz="2400" dirty="0">
                <a:gradFill>
                  <a:gsLst>
                    <a:gs pos="1250">
                      <a:srgbClr val="505050"/>
                    </a:gs>
                    <a:gs pos="100000">
                      <a:srgbClr val="505050"/>
                    </a:gs>
                  </a:gsLst>
                  <a:lin ang="5400000" scaled="0"/>
                </a:gradFill>
                <a:latin typeface="+mn-lt"/>
              </a:rPr>
              <a:t> are spread across UDs and FDs within one storage scale</a:t>
            </a:r>
            <a:r>
              <a:rPr lang="hr-HR" sz="2400" dirty="0">
                <a:gradFill>
                  <a:gsLst>
                    <a:gs pos="1250">
                      <a:srgbClr val="505050"/>
                    </a:gs>
                    <a:gs pos="100000">
                      <a:srgbClr val="505050"/>
                    </a:gs>
                  </a:gsLst>
                  <a:lin ang="5400000" scaled="0"/>
                </a:gradFill>
                <a:latin typeface="+mn-lt"/>
              </a:rPr>
              <a:t> </a:t>
            </a:r>
            <a:r>
              <a:rPr lang="hr-HR" sz="2400" dirty="0" err="1">
                <a:gradFill>
                  <a:gsLst>
                    <a:gs pos="1250">
                      <a:srgbClr val="505050"/>
                    </a:gs>
                    <a:gs pos="100000">
                      <a:srgbClr val="505050"/>
                    </a:gs>
                  </a:gsLst>
                  <a:lin ang="5400000" scaled="0"/>
                </a:gradFill>
                <a:latin typeface="+mn-lt"/>
              </a:rPr>
              <a:t>unit</a:t>
            </a:r>
            <a:endParaRPr lang="en-US" sz="2400" dirty="0">
              <a:gradFill>
                <a:gsLst>
                  <a:gs pos="1250">
                    <a:srgbClr val="505050"/>
                  </a:gs>
                  <a:gs pos="100000">
                    <a:srgbClr val="505050"/>
                  </a:gs>
                </a:gsLst>
                <a:lin ang="5400000" scaled="0"/>
              </a:gradFill>
              <a:latin typeface="+mn-lt"/>
            </a:endParaRPr>
          </a:p>
          <a:p>
            <a:endParaRPr lang="en-US" sz="2400" dirty="0"/>
          </a:p>
        </p:txBody>
      </p:sp>
    </p:spTree>
    <p:extLst>
      <p:ext uri="{BB962C8B-B14F-4D97-AF65-F5344CB8AC3E}">
        <p14:creationId xmlns:p14="http://schemas.microsoft.com/office/powerpoint/2010/main" val="38164187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Geo redundant storage</a:t>
            </a:r>
            <a:br>
              <a:rPr lang="en-US" b="1" dirty="0"/>
            </a:br>
            <a:endParaRPr lang="en-US" dirty="0"/>
          </a:p>
        </p:txBody>
      </p:sp>
      <p:sp>
        <p:nvSpPr>
          <p:cNvPr id="3" name="Text Placeholder 2"/>
          <p:cNvSpPr>
            <a:spLocks noGrp="1"/>
          </p:cNvSpPr>
          <p:nvPr>
            <p:ph type="body" sz="quarter" idx="10"/>
          </p:nvPr>
        </p:nvSpPr>
        <p:spPr>
          <a:xfrm>
            <a:off x="274638" y="1212850"/>
            <a:ext cx="11887200" cy="5626156"/>
          </a:xfrm>
        </p:spPr>
        <p:txBody>
          <a:bodyPr/>
          <a:lstStyle/>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Geo-redundant storage (GRS) replicates your data to a secondary region that is hundreds of miles away from the primary region</a:t>
            </a:r>
          </a:p>
          <a:p>
            <a:pPr marL="342900" indent="-342900">
              <a:buFont typeface="Arial" panose="020B0604020202020204" pitchFamily="34" charset="0"/>
              <a:buChar char="•"/>
            </a:pPr>
            <a:r>
              <a:rPr lang="hr-HR" sz="2400" dirty="0">
                <a:gradFill>
                  <a:gsLst>
                    <a:gs pos="1250">
                      <a:srgbClr val="505050"/>
                    </a:gs>
                    <a:gs pos="100000">
                      <a:srgbClr val="505050"/>
                    </a:gs>
                  </a:gsLst>
                  <a:lin ang="5400000" scaled="0"/>
                </a:gradFill>
                <a:latin typeface="+mn-lt"/>
              </a:rPr>
              <a:t>U</a:t>
            </a:r>
            <a:r>
              <a:rPr lang="en-US" sz="2400" dirty="0" err="1">
                <a:gradFill>
                  <a:gsLst>
                    <a:gs pos="1250">
                      <a:srgbClr val="505050"/>
                    </a:gs>
                    <a:gs pos="100000">
                      <a:srgbClr val="505050"/>
                    </a:gs>
                  </a:gsLst>
                  <a:lin ang="5400000" scaled="0"/>
                </a:gradFill>
                <a:latin typeface="+mn-lt"/>
              </a:rPr>
              <a:t>pdate</a:t>
            </a:r>
            <a:r>
              <a:rPr lang="en-US" sz="2400" dirty="0">
                <a:gradFill>
                  <a:gsLst>
                    <a:gs pos="1250">
                      <a:srgbClr val="505050"/>
                    </a:gs>
                    <a:gs pos="100000">
                      <a:srgbClr val="505050"/>
                    </a:gs>
                  </a:gsLst>
                  <a:lin ang="5400000" scaled="0"/>
                </a:gradFill>
                <a:latin typeface="+mn-lt"/>
              </a:rPr>
              <a:t> is first committed to the primary region, where it is replicated three times.</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hr-HR" sz="2400" dirty="0">
                <a:gradFill>
                  <a:gsLst>
                    <a:gs pos="1250">
                      <a:srgbClr val="505050"/>
                    </a:gs>
                    <a:gs pos="100000">
                      <a:srgbClr val="505050"/>
                    </a:gs>
                  </a:gsLst>
                  <a:lin ang="5400000" scaled="0"/>
                </a:gradFill>
                <a:latin typeface="+mn-lt"/>
              </a:rPr>
              <a:t>U</a:t>
            </a:r>
            <a:r>
              <a:rPr lang="en-US" sz="2400" dirty="0" err="1">
                <a:gradFill>
                  <a:gsLst>
                    <a:gs pos="1250">
                      <a:srgbClr val="505050"/>
                    </a:gs>
                    <a:gs pos="100000">
                      <a:srgbClr val="505050"/>
                    </a:gs>
                  </a:gsLst>
                  <a:lin ang="5400000" scaled="0"/>
                </a:gradFill>
                <a:latin typeface="+mn-lt"/>
              </a:rPr>
              <a:t>pdate</a:t>
            </a:r>
            <a:r>
              <a:rPr lang="en-US" sz="2400" dirty="0">
                <a:gradFill>
                  <a:gsLst>
                    <a:gs pos="1250">
                      <a:srgbClr val="505050"/>
                    </a:gs>
                    <a:gs pos="100000">
                      <a:srgbClr val="505050"/>
                    </a:gs>
                  </a:gsLst>
                  <a:lin ang="5400000" scaled="0"/>
                </a:gradFill>
                <a:latin typeface="+mn-lt"/>
              </a:rPr>
              <a:t> is replicated asynchronously to the secondary region, where it is also replicated three times.</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With GRS both the primary and secondary regions manage replicas across separate fault domains and upgrade domains within a storage scale </a:t>
            </a:r>
            <a:r>
              <a:rPr lang="en-US" sz="2400" dirty="0" err="1">
                <a:gradFill>
                  <a:gsLst>
                    <a:gs pos="1250">
                      <a:srgbClr val="505050"/>
                    </a:gs>
                    <a:gs pos="100000">
                      <a:srgbClr val="505050"/>
                    </a:gs>
                  </a:gsLst>
                  <a:lin ang="5400000" scaled="0"/>
                </a:gradFill>
                <a:latin typeface="+mn-lt"/>
              </a:rPr>
              <a:t>uni</a:t>
            </a:r>
            <a:r>
              <a:rPr lang="hr-HR" sz="2400" dirty="0">
                <a:gradFill>
                  <a:gsLst>
                    <a:gs pos="1250">
                      <a:srgbClr val="505050"/>
                    </a:gs>
                    <a:gs pos="100000">
                      <a:srgbClr val="505050"/>
                    </a:gs>
                  </a:gsLst>
                  <a:lin ang="5400000" scaled="0"/>
                </a:gradFill>
                <a:latin typeface="+mn-lt"/>
              </a:rPr>
              <a:t>t</a:t>
            </a:r>
            <a:endParaRPr lang="en-US"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The replica is not available unless Microsoft initiates failover to the secondary region.</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If an application wants to read from the secondary region the user should enable RA-GRS. </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The secondary region is </a:t>
            </a:r>
            <a:r>
              <a:rPr lang="hr-HR" sz="2400" dirty="0" err="1">
                <a:gradFill>
                  <a:gsLst>
                    <a:gs pos="1250">
                      <a:srgbClr val="505050"/>
                    </a:gs>
                    <a:gs pos="100000">
                      <a:srgbClr val="505050"/>
                    </a:gs>
                  </a:gsLst>
                  <a:lin ang="5400000" scaled="0"/>
                </a:gradFill>
                <a:latin typeface="+mn-lt"/>
              </a:rPr>
              <a:t>pre</a:t>
            </a:r>
            <a:r>
              <a:rPr lang="hr-HR" sz="2400" dirty="0">
                <a:gradFill>
                  <a:gsLst>
                    <a:gs pos="1250">
                      <a:srgbClr val="505050"/>
                    </a:gs>
                    <a:gs pos="100000">
                      <a:srgbClr val="505050"/>
                    </a:gs>
                  </a:gsLst>
                  <a:lin ang="5400000" scaled="0"/>
                </a:gradFill>
                <a:latin typeface="+mn-lt"/>
              </a:rPr>
              <a:t> </a:t>
            </a:r>
            <a:r>
              <a:rPr lang="en-US" sz="2400" dirty="0">
                <a:gradFill>
                  <a:gsLst>
                    <a:gs pos="1250">
                      <a:srgbClr val="505050"/>
                    </a:gs>
                    <a:gs pos="100000">
                      <a:srgbClr val="505050"/>
                    </a:gs>
                  </a:gsLst>
                  <a:lin ang="5400000" scaled="0"/>
                </a:gradFill>
                <a:latin typeface="+mn-lt"/>
              </a:rPr>
              <a:t>determined based on the primary region, and cannot be changed</a:t>
            </a:r>
          </a:p>
          <a:p>
            <a:endParaRPr lang="en-US" b="1" dirty="0"/>
          </a:p>
        </p:txBody>
      </p:sp>
    </p:spTree>
    <p:extLst>
      <p:ext uri="{BB962C8B-B14F-4D97-AF65-F5344CB8AC3E}">
        <p14:creationId xmlns:p14="http://schemas.microsoft.com/office/powerpoint/2010/main" val="360570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Read-access Geo-redundant storage</a:t>
            </a:r>
            <a:br>
              <a:rPr lang="en-US" b="1" dirty="0"/>
            </a:br>
            <a:endParaRPr lang="en-US" dirty="0"/>
          </a:p>
        </p:txBody>
      </p:sp>
      <p:sp>
        <p:nvSpPr>
          <p:cNvPr id="3" name="Text Placeholder 2"/>
          <p:cNvSpPr>
            <a:spLocks noGrp="1"/>
          </p:cNvSpPr>
          <p:nvPr>
            <p:ph type="body" sz="quarter" idx="10"/>
          </p:nvPr>
        </p:nvSpPr>
        <p:spPr>
          <a:xfrm>
            <a:off x="274638" y="1212850"/>
            <a:ext cx="11887200" cy="4548938"/>
          </a:xfrm>
        </p:spPr>
        <p:txBody>
          <a:bodyPr/>
          <a:lstStyle/>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Read-access geo-redundant storage (RA-GRS) </a:t>
            </a:r>
            <a:r>
              <a:rPr lang="en-US" sz="2400" dirty="0" err="1">
                <a:gradFill>
                  <a:gsLst>
                    <a:gs pos="1250">
                      <a:srgbClr val="505050"/>
                    </a:gs>
                    <a:gs pos="100000">
                      <a:srgbClr val="505050"/>
                    </a:gs>
                  </a:gsLst>
                  <a:lin ang="5400000" scaled="0"/>
                </a:gradFill>
                <a:latin typeface="+mn-lt"/>
              </a:rPr>
              <a:t>provid</a:t>
            </a:r>
            <a:r>
              <a:rPr lang="hr-HR" sz="2400" dirty="0" err="1">
                <a:gradFill>
                  <a:gsLst>
                    <a:gs pos="1250">
                      <a:srgbClr val="505050"/>
                    </a:gs>
                    <a:gs pos="100000">
                      <a:srgbClr val="505050"/>
                    </a:gs>
                  </a:gsLst>
                  <a:lin ang="5400000" scaled="0"/>
                </a:gradFill>
                <a:latin typeface="+mn-lt"/>
              </a:rPr>
              <a:t>es</a:t>
            </a:r>
            <a:r>
              <a:rPr lang="en-US" sz="2400" dirty="0">
                <a:gradFill>
                  <a:gsLst>
                    <a:gs pos="1250">
                      <a:srgbClr val="505050"/>
                    </a:gs>
                    <a:gs pos="100000">
                      <a:srgbClr val="505050"/>
                    </a:gs>
                  </a:gsLst>
                  <a:lin ang="5400000" scaled="0"/>
                </a:gradFill>
                <a:latin typeface="+mn-lt"/>
              </a:rPr>
              <a:t> read-only access to the data in the secondary location</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When you enable read-only access to your data in the secondary region, your data is available on a secondary endpoint, in addition to the primary endpoint for your storage account</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The access keys for your storage account are the same for both the primary and secondary endpoints. </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Your application has to manage which endpoint it is interacting with when using RA-GRS. </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RA-GRS is intended for high-availability purposes.</a:t>
            </a:r>
          </a:p>
          <a:p>
            <a:endParaRPr lang="en-US" sz="4400" b="1" dirty="0"/>
          </a:p>
        </p:txBody>
      </p:sp>
    </p:spTree>
    <p:extLst>
      <p:ext uri="{BB962C8B-B14F-4D97-AF65-F5344CB8AC3E}">
        <p14:creationId xmlns:p14="http://schemas.microsoft.com/office/powerpoint/2010/main" val="11725369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Zone redundant storage</a:t>
            </a:r>
            <a:br>
              <a:rPr lang="en-US" b="1" dirty="0"/>
            </a:br>
            <a:endParaRPr lang="en-US" dirty="0"/>
          </a:p>
        </p:txBody>
      </p:sp>
      <p:sp>
        <p:nvSpPr>
          <p:cNvPr id="3" name="Text Placeholder 2"/>
          <p:cNvSpPr>
            <a:spLocks noGrp="1"/>
          </p:cNvSpPr>
          <p:nvPr>
            <p:ph type="body" sz="quarter" idx="10"/>
          </p:nvPr>
        </p:nvSpPr>
        <p:spPr>
          <a:xfrm>
            <a:off x="274638" y="1212850"/>
            <a:ext cx="11887200" cy="3884140"/>
          </a:xfrm>
        </p:spPr>
        <p:txBody>
          <a:bodyPr/>
          <a:lstStyle/>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Zone-redundant storage (ZRS) replicates your data asynchronously across datacenters within one or two regions in addition to storing three replicas</a:t>
            </a:r>
            <a:endParaRPr lang="hr-HR" sz="2400" dirty="0">
              <a:gradFill>
                <a:gsLst>
                  <a:gs pos="1250">
                    <a:srgbClr val="505050"/>
                  </a:gs>
                  <a:gs pos="100000">
                    <a:srgbClr val="505050"/>
                  </a:gs>
                </a:gsLst>
                <a:lin ang="5400000" scaled="0"/>
              </a:gradFill>
              <a:latin typeface="+mn-lt"/>
            </a:endParaRP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ZRS is only available for block blobs in general purpose storage accounts, and is supported only in storage service versions 2014-02-14 and later. </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The replica may not be available until Microsoft initiates failover to the secondary.</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ZRS accounts cannot be converted later to LRS or GRS. Similarly, an existing LRS or GRS account cannot be converted to a ZRS account.</a:t>
            </a:r>
          </a:p>
          <a:p>
            <a:pPr marL="342900" indent="-342900">
              <a:buFont typeface="Arial" panose="020B0604020202020204" pitchFamily="34" charset="0"/>
              <a:buChar char="•"/>
            </a:pPr>
            <a:r>
              <a:rPr lang="en-US" sz="2400" dirty="0">
                <a:gradFill>
                  <a:gsLst>
                    <a:gs pos="1250">
                      <a:srgbClr val="505050"/>
                    </a:gs>
                    <a:gs pos="100000">
                      <a:srgbClr val="505050"/>
                    </a:gs>
                  </a:gsLst>
                  <a:lin ang="5400000" scaled="0"/>
                </a:gradFill>
                <a:latin typeface="+mn-lt"/>
              </a:rPr>
              <a:t>ZRS accounts do not have metrics or logging capability. </a:t>
            </a:r>
          </a:p>
          <a:p>
            <a:endParaRPr lang="en-US" sz="4400" b="1" dirty="0"/>
          </a:p>
        </p:txBody>
      </p:sp>
    </p:spTree>
    <p:extLst>
      <p:ext uri="{BB962C8B-B14F-4D97-AF65-F5344CB8AC3E}">
        <p14:creationId xmlns:p14="http://schemas.microsoft.com/office/powerpoint/2010/main" val="68903552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35311"/>
            <a:ext cx="11889564" cy="917575"/>
          </a:xfrm>
        </p:spPr>
        <p:txBody>
          <a:bodyPr/>
          <a:lstStyle/>
          <a:p>
            <a:r>
              <a:rPr lang="en-US" dirty="0"/>
              <a:t>Storage Accounts</a:t>
            </a:r>
          </a:p>
        </p:txBody>
      </p:sp>
      <p:sp>
        <p:nvSpPr>
          <p:cNvPr id="3" name="Text Placeholder 2"/>
          <p:cNvSpPr>
            <a:spLocks noGrp="1"/>
          </p:cNvSpPr>
          <p:nvPr>
            <p:ph type="body" sz="quarter" idx="10"/>
          </p:nvPr>
        </p:nvSpPr>
        <p:spPr>
          <a:xfrm>
            <a:off x="274638" y="965543"/>
            <a:ext cx="11887200" cy="5432256"/>
          </a:xfrm>
        </p:spPr>
        <p:txBody>
          <a:bodyPr/>
          <a:lstStyle/>
          <a:p>
            <a:pPr marL="457200" indent="-457200">
              <a:buFont typeface="Arial" panose="020B0604020202020204" pitchFamily="34" charset="0"/>
              <a:buChar char="•"/>
            </a:pPr>
            <a:r>
              <a:rPr lang="hr-HR" sz="3200" dirty="0">
                <a:gradFill>
                  <a:gsLst>
                    <a:gs pos="1250">
                      <a:schemeClr val="tx1"/>
                    </a:gs>
                    <a:gs pos="100000">
                      <a:schemeClr val="tx1"/>
                    </a:gs>
                  </a:gsLst>
                  <a:lin ang="5400000" scaled="0"/>
                </a:gradFill>
                <a:latin typeface="+mn-lt"/>
              </a:rPr>
              <a:t>U</a:t>
            </a:r>
            <a:r>
              <a:rPr lang="en-US" sz="3200" dirty="0" err="1">
                <a:gradFill>
                  <a:gsLst>
                    <a:gs pos="1250">
                      <a:schemeClr val="tx1"/>
                    </a:gs>
                    <a:gs pos="100000">
                      <a:schemeClr val="tx1"/>
                    </a:gs>
                  </a:gsLst>
                  <a:lin ang="5400000" scaled="0"/>
                </a:gradFill>
                <a:latin typeface="+mn-lt"/>
              </a:rPr>
              <a:t>nique</a:t>
            </a:r>
            <a:r>
              <a:rPr lang="en-US" sz="3200" dirty="0">
                <a:gradFill>
                  <a:gsLst>
                    <a:gs pos="1250">
                      <a:schemeClr val="tx1"/>
                    </a:gs>
                    <a:gs pos="100000">
                      <a:schemeClr val="tx1"/>
                    </a:gs>
                  </a:gsLst>
                  <a:lin ang="5400000" scaled="0"/>
                </a:gradFill>
                <a:latin typeface="+mn-lt"/>
              </a:rPr>
              <a:t> namespace to store and access your Azure Storage data objects</a:t>
            </a:r>
          </a:p>
          <a:p>
            <a:endParaRPr lang="hr-HR" dirty="0"/>
          </a:p>
          <a:p>
            <a:r>
              <a:rPr lang="hr-HR" dirty="0" err="1"/>
              <a:t>Storage</a:t>
            </a:r>
            <a:r>
              <a:rPr lang="hr-HR" dirty="0"/>
              <a:t> </a:t>
            </a:r>
            <a:r>
              <a:rPr lang="hr-HR" dirty="0" err="1"/>
              <a:t>account</a:t>
            </a:r>
            <a:r>
              <a:rPr lang="hr-HR" dirty="0"/>
              <a:t> </a:t>
            </a:r>
            <a:r>
              <a:rPr lang="hr-HR" dirty="0" err="1"/>
              <a:t>types</a:t>
            </a:r>
            <a:r>
              <a:rPr lang="hr-HR" dirty="0"/>
              <a:t>:</a:t>
            </a:r>
          </a:p>
          <a:p>
            <a:pPr marL="685800" lvl="2" indent="-457200">
              <a:buFont typeface="Arial" panose="020B0604020202020204" pitchFamily="34" charset="0"/>
              <a:buChar char="•"/>
            </a:pPr>
            <a:r>
              <a:rPr lang="hr-HR" sz="3200" dirty="0"/>
              <a:t>General </a:t>
            </a:r>
            <a:r>
              <a:rPr lang="hr-HR" sz="3200" dirty="0" err="1"/>
              <a:t>purpose</a:t>
            </a:r>
            <a:r>
              <a:rPr lang="hr-HR" sz="3200" dirty="0"/>
              <a:t> </a:t>
            </a:r>
            <a:r>
              <a:rPr lang="hr-HR" sz="3200" dirty="0" err="1"/>
              <a:t>storage</a:t>
            </a:r>
            <a:r>
              <a:rPr lang="hr-HR" sz="3200" dirty="0"/>
              <a:t> </a:t>
            </a:r>
            <a:r>
              <a:rPr lang="hr-HR" sz="3200" dirty="0" err="1"/>
              <a:t>account</a:t>
            </a:r>
            <a:endParaRPr lang="hr-HR" sz="3200" dirty="0"/>
          </a:p>
          <a:p>
            <a:pPr marL="914400" lvl="3" indent="-457200">
              <a:buFont typeface="Arial" panose="020B0604020202020204" pitchFamily="34" charset="0"/>
              <a:buChar char="•"/>
            </a:pPr>
            <a:r>
              <a:rPr lang="hr-HR" sz="2400" dirty="0"/>
              <a:t>S</a:t>
            </a:r>
            <a:r>
              <a:rPr lang="it-IT" sz="2400" dirty="0" err="1"/>
              <a:t>tandard</a:t>
            </a:r>
            <a:r>
              <a:rPr lang="it-IT" sz="2400" dirty="0"/>
              <a:t> storage performance </a:t>
            </a:r>
            <a:r>
              <a:rPr lang="it-IT" sz="2400" dirty="0" err="1"/>
              <a:t>tier</a:t>
            </a:r>
            <a:r>
              <a:rPr lang="it-IT" sz="2400" dirty="0"/>
              <a:t> </a:t>
            </a:r>
            <a:r>
              <a:rPr lang="hr-HR" sz="2400" dirty="0"/>
              <a:t>for </a:t>
            </a:r>
            <a:r>
              <a:rPr lang="it-IT" sz="2400" dirty="0" err="1"/>
              <a:t>stor</a:t>
            </a:r>
            <a:r>
              <a:rPr lang="hr-HR" sz="2400" dirty="0" err="1"/>
              <a:t>ing</a:t>
            </a:r>
            <a:r>
              <a:rPr lang="it-IT" sz="2400" dirty="0"/>
              <a:t> Tables, Queues, Files, Blobs and </a:t>
            </a:r>
            <a:r>
              <a:rPr lang="hr-HR" sz="2400" dirty="0"/>
              <a:t>D</a:t>
            </a:r>
            <a:r>
              <a:rPr lang="it-IT" sz="2400" dirty="0" err="1"/>
              <a:t>isks</a:t>
            </a:r>
            <a:endParaRPr lang="hr-HR" sz="2400" dirty="0"/>
          </a:p>
          <a:p>
            <a:pPr marL="914400" lvl="3" indent="-457200">
              <a:buFont typeface="Arial" panose="020B0604020202020204" pitchFamily="34" charset="0"/>
              <a:buChar char="•"/>
            </a:pPr>
            <a:r>
              <a:rPr lang="hr-HR" sz="2400" dirty="0"/>
              <a:t>P</a:t>
            </a:r>
            <a:r>
              <a:rPr lang="it-IT" sz="2400" dirty="0" err="1">
                <a:gradFill>
                  <a:gsLst>
                    <a:gs pos="1250">
                      <a:schemeClr val="tx1"/>
                    </a:gs>
                    <a:gs pos="100000">
                      <a:schemeClr val="tx1"/>
                    </a:gs>
                  </a:gsLst>
                  <a:lin ang="5400000" scaled="0"/>
                </a:gradFill>
              </a:rPr>
              <a:t>remium</a:t>
            </a:r>
            <a:r>
              <a:rPr lang="it-IT" sz="2400" dirty="0">
                <a:gradFill>
                  <a:gsLst>
                    <a:gs pos="1250">
                      <a:schemeClr val="tx1"/>
                    </a:gs>
                    <a:gs pos="100000">
                      <a:schemeClr val="tx1"/>
                    </a:gs>
                  </a:gsLst>
                  <a:lin ang="5400000" scaled="0"/>
                </a:gradFill>
              </a:rPr>
              <a:t> storage performance tier which </a:t>
            </a:r>
            <a:r>
              <a:rPr lang="it-IT" sz="2400" dirty="0" err="1">
                <a:gradFill>
                  <a:gsLst>
                    <a:gs pos="1250">
                      <a:schemeClr val="tx1"/>
                    </a:gs>
                    <a:gs pos="100000">
                      <a:schemeClr val="tx1"/>
                    </a:gs>
                  </a:gsLst>
                  <a:lin ang="5400000" scaled="0"/>
                </a:gradFill>
              </a:rPr>
              <a:t>currently</a:t>
            </a:r>
            <a:r>
              <a:rPr lang="it-IT" sz="2400" dirty="0">
                <a:gradFill>
                  <a:gsLst>
                    <a:gs pos="1250">
                      <a:schemeClr val="tx1"/>
                    </a:gs>
                    <a:gs pos="100000">
                      <a:schemeClr val="tx1"/>
                    </a:gs>
                  </a:gsLst>
                  <a:lin ang="5400000" scaled="0"/>
                </a:gradFill>
              </a:rPr>
              <a:t> supports disks</a:t>
            </a:r>
            <a:endParaRPr lang="hr-HR" sz="2200" dirty="0"/>
          </a:p>
          <a:p>
            <a:pPr marL="571500" lvl="2" indent="-342900">
              <a:buFont typeface="Arial" panose="020B0604020202020204" pitchFamily="34" charset="0"/>
              <a:buChar char="•"/>
            </a:pPr>
            <a:r>
              <a:rPr lang="en-US" sz="3200" dirty="0"/>
              <a:t>Blob Storage Accounts</a:t>
            </a:r>
          </a:p>
          <a:p>
            <a:pPr marL="800100" lvl="3" indent="-342900">
              <a:buFont typeface="Arial" panose="020B0604020202020204" pitchFamily="34" charset="0"/>
              <a:buChar char="•"/>
            </a:pPr>
            <a:r>
              <a:rPr lang="hr-HR" sz="2400" dirty="0"/>
              <a:t>S</a:t>
            </a:r>
            <a:r>
              <a:rPr lang="en-US" sz="2400" dirty="0" err="1"/>
              <a:t>torage</a:t>
            </a:r>
            <a:r>
              <a:rPr lang="en-US" sz="2400" dirty="0"/>
              <a:t> account for storing your unstructured data as blobs (objects) </a:t>
            </a:r>
          </a:p>
          <a:p>
            <a:pPr lvl="1"/>
            <a:endParaRPr lang="en-US" dirty="0"/>
          </a:p>
        </p:txBody>
      </p:sp>
    </p:spTree>
    <p:extLst>
      <p:ext uri="{BB962C8B-B14F-4D97-AF65-F5344CB8AC3E}">
        <p14:creationId xmlns:p14="http://schemas.microsoft.com/office/powerpoint/2010/main" val="18812890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0.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A138EE4-B6E3-469D-94A7-35F83E9EE68C}" vid="{535C3AEB-628F-402C-828C-4D748669C0B9}"/>
    </a:ext>
  </a:extLst>
</a:theme>
</file>

<file path=ppt/theme/theme11.xml><?xml version="1.0" encoding="utf-8"?>
<a:theme xmlns:a="http://schemas.openxmlformats.org/drawingml/2006/main" name="5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12.xml><?xml version="1.0" encoding="utf-8"?>
<a:theme xmlns:a="http://schemas.openxmlformats.org/drawingml/2006/main" name="1_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E89CD19F-A340-41F0-AF0A-080B1F769845}" vid="{8F57A22D-FED1-4A9D-9F43-716A7DE024A6}"/>
    </a:ext>
  </a:extLst>
</a:theme>
</file>

<file path=ppt/theme/theme13.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One Marketing Purple Template 16x9">
  <a:themeElements>
    <a:clrScheme name="Custom 5">
      <a:dk1>
        <a:srgbClr val="442359"/>
      </a:dk1>
      <a:lt1>
        <a:srgbClr val="FFFFFF"/>
      </a:lt1>
      <a:dk2>
        <a:srgbClr val="68217A"/>
      </a:dk2>
      <a:lt2>
        <a:srgbClr val="D2D2D2"/>
      </a:lt2>
      <a:accent1>
        <a:srgbClr val="00BCF2"/>
      </a:accent1>
      <a:accent2>
        <a:srgbClr val="DD5900"/>
      </a:accent2>
      <a:accent3>
        <a:srgbClr val="0072C6"/>
      </a:accent3>
      <a:accent4>
        <a:srgbClr val="FF8C00"/>
      </a:accent4>
      <a:accent5>
        <a:srgbClr val="BA141A"/>
      </a:accent5>
      <a:accent6>
        <a:srgbClr val="FFF100"/>
      </a:accent6>
      <a:hlink>
        <a:srgbClr val="00BCF2"/>
      </a:hlink>
      <a:folHlink>
        <a:srgbClr val="69696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potx" id="{A89AB1A7-F33D-4BBB-A820-8780FA335EF4}" vid="{F69F06BC-FCB0-44E7-BC9A-6C616AFE8B51}"/>
    </a:ext>
  </a:extLst>
</a:theme>
</file>

<file path=ppt/theme/theme15.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4.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9.xml><?xml version="1.0" encoding="utf-8"?>
<a:theme xmlns:a="http://schemas.openxmlformats.org/drawingml/2006/main" name="3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B343-JosephChan-MicrosoftAzureOperationalInsights" id="{EFEF4073-51FC-4CF0-BAEC-7C9853D7D418}" vid="{DF801FC4-03B7-4FD2-8EA6-05B2875B4092}"/>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D93BBEF7870543A0F19C0587971110" ma:contentTypeVersion="4" ma:contentTypeDescription="Create a new document." ma:contentTypeScope="" ma:versionID="565e48dbcba28f753c25e8baebe82b86">
  <xsd:schema xmlns:xsd="http://www.w3.org/2001/XMLSchema" xmlns:xs="http://www.w3.org/2001/XMLSchema" xmlns:p="http://schemas.microsoft.com/office/2006/metadata/properties" xmlns:ns2="ff503077-5403-4dfa-8983-ce1856f97be5" targetNamespace="http://schemas.microsoft.com/office/2006/metadata/properties" ma:root="true" ma:fieldsID="c0d51b0e5afc3135b565938eb5796faf" ns2:_="">
    <xsd:import namespace="ff503077-5403-4dfa-8983-ce1856f97be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03077-5403-4dfa-8983-ce1856f97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ff503077-5403-4dfa-8983-ce1856f97be5"/>
    <ds:schemaRef ds:uri="http://purl.org/dc/term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D1116A68-61BD-4A05-8D53-9AD941DA2364}"/>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4802</TotalTime>
  <Words>4491</Words>
  <Application>Microsoft Office PowerPoint</Application>
  <PresentationFormat>Custom</PresentationFormat>
  <Paragraphs>690</Paragraphs>
  <Slides>43</Slides>
  <Notes>19</Notes>
  <HiddenSlides>3</HiddenSlides>
  <MMClips>0</MMClips>
  <ScaleCrop>false</ScaleCrop>
  <HeadingPairs>
    <vt:vector size="6" baseType="variant">
      <vt:variant>
        <vt:lpstr>Fonts Used</vt:lpstr>
      </vt:variant>
      <vt:variant>
        <vt:i4>11</vt:i4>
      </vt:variant>
      <vt:variant>
        <vt:lpstr>Theme</vt:lpstr>
      </vt:variant>
      <vt:variant>
        <vt:i4>15</vt:i4>
      </vt:variant>
      <vt:variant>
        <vt:lpstr>Slide Titles</vt:lpstr>
      </vt:variant>
      <vt:variant>
        <vt:i4>43</vt:i4>
      </vt:variant>
    </vt:vector>
  </HeadingPairs>
  <TitlesOfParts>
    <vt:vector size="69" baseType="lpstr">
      <vt:lpstr>ＭＳ Ｐゴシック</vt:lpstr>
      <vt:lpstr>Arial</vt:lpstr>
      <vt:lpstr>Arial Unicode MS</vt:lpstr>
      <vt:lpstr>Consolas</vt:lpstr>
      <vt:lpstr>Segoe</vt:lpstr>
      <vt:lpstr>Segoe UI</vt:lpstr>
      <vt:lpstr>Segoe UI (Body)</vt:lpstr>
      <vt:lpstr>Segoe UI Light</vt:lpstr>
      <vt:lpstr>Segoe UI Semibold</vt:lpstr>
      <vt:lpstr>Segoe UI Semilight</vt:lpstr>
      <vt:lpstr>Wingdings</vt:lpstr>
      <vt:lpstr>WHITE TEMPLATE</vt:lpstr>
      <vt:lpstr>COLOR TEMPLATE</vt:lpstr>
      <vt:lpstr>Microsoft AzureCon 2015 Template - Color</vt:lpstr>
      <vt:lpstr>MSVID_White_16x9_2012-08-18</vt:lpstr>
      <vt:lpstr>9_Azure_PPT_template 1</vt:lpstr>
      <vt:lpstr>7-30269_Server &amp; Tools Business_16x9</vt:lpstr>
      <vt:lpstr>1_7-30269_Server &amp; Tools Business_16x9</vt:lpstr>
      <vt:lpstr>5-50033_TR23_BO_CT_Template</vt:lpstr>
      <vt:lpstr>3_MSVID_White_16x9_2012-08-18</vt:lpstr>
      <vt:lpstr>2_5-30664_S4_Q1_FY16_Light_Template</vt:lpstr>
      <vt:lpstr>5_2013_16x9 Catapult Corporate PPT Template_final</vt:lpstr>
      <vt:lpstr>1_6-50029_S4_Q1_FY17_Light_Template</vt:lpstr>
      <vt:lpstr>5_Server and Cloud 2013</vt:lpstr>
      <vt:lpstr>1_One Marketing Purple Template 16x9</vt:lpstr>
      <vt:lpstr>1_5-50002_Ignite_Breakout_Template</vt:lpstr>
      <vt:lpstr>Azure Storage  Labs Intro</vt:lpstr>
      <vt:lpstr>Azure Storage</vt:lpstr>
      <vt:lpstr>Azure Storage Services</vt:lpstr>
      <vt:lpstr>Azure Storage Durability</vt:lpstr>
      <vt:lpstr>Locally redundant storage </vt:lpstr>
      <vt:lpstr>Geo redundant storage </vt:lpstr>
      <vt:lpstr>Read-access Geo-redundant storage </vt:lpstr>
      <vt:lpstr>Zone redundant storage </vt:lpstr>
      <vt:lpstr>Storage Accounts</vt:lpstr>
      <vt:lpstr>Storage Account Access</vt:lpstr>
      <vt:lpstr>Request Authorization Options - Compared</vt:lpstr>
      <vt:lpstr>Account SAS Example</vt:lpstr>
      <vt:lpstr>SAS with Stored Access Policy</vt:lpstr>
      <vt:lpstr>Tools to Generate SAS</vt:lpstr>
      <vt:lpstr>Blob Storage</vt:lpstr>
      <vt:lpstr>What is the Blob Storage Service?</vt:lpstr>
      <vt:lpstr>Blob Storage Concepts</vt:lpstr>
      <vt:lpstr>Blob Names</vt:lpstr>
      <vt:lpstr>Types of Blobs</vt:lpstr>
      <vt:lpstr>Block Blob Storage Accounts</vt:lpstr>
      <vt:lpstr>Block Blob Storage Accounts</vt:lpstr>
      <vt:lpstr>Versioning</vt:lpstr>
      <vt:lpstr>Encryption at Rest</vt:lpstr>
      <vt:lpstr>Azure Disks</vt:lpstr>
      <vt:lpstr>Azure Disks: Overview</vt:lpstr>
      <vt:lpstr>Azure Disks: Premium vs. Standard Storage</vt:lpstr>
      <vt:lpstr>Migrate from Standard to Premium Storage</vt:lpstr>
      <vt:lpstr>Azure Disks: Backup Strategy</vt:lpstr>
      <vt:lpstr>Best Practices: Performance</vt:lpstr>
      <vt:lpstr>Best Practices: Reliability</vt:lpstr>
      <vt:lpstr>Best Practices: VM/Application Config</vt:lpstr>
      <vt:lpstr>Managed Disks?</vt:lpstr>
      <vt:lpstr>Managed Disks Overview</vt:lpstr>
      <vt:lpstr>Azure Files</vt:lpstr>
      <vt:lpstr>Azure Files: Capabilities</vt:lpstr>
      <vt:lpstr>Azure Files vs. Disks vs. Blobs</vt:lpstr>
      <vt:lpstr>Azure Tables</vt:lpstr>
      <vt:lpstr>Azure Tables</vt:lpstr>
      <vt:lpstr>Azure Queues</vt:lpstr>
      <vt:lpstr>Azure Queues</vt:lpstr>
      <vt:lpstr>Lab Overview</vt:lpstr>
      <vt:lpstr>Lab Outline</vt:lpstr>
      <vt:lpstr>Resources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Subscriptions and Resource Groups</dc:title>
  <dc:subject>&lt;Speech title here&gt;</dc:subject>
  <dc:creator>Tim Hoogerwerf</dc:creator>
  <cp:keywords/>
  <dc:description>Template: Maryfj_x000d_
Formatting: _x000d_
Audience Type:</dc:description>
  <cp:lastModifiedBy>Yann Seyroles</cp:lastModifiedBy>
  <cp:revision>163</cp:revision>
  <dcterms:created xsi:type="dcterms:W3CDTF">2016-02-18T08:25:45Z</dcterms:created>
  <dcterms:modified xsi:type="dcterms:W3CDTF">2017-02-23T09:47:21Z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0x0101009AD93BBEF7870543A0F19C0587971110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